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2"/>
  </p:notesMasterIdLst>
  <p:sldIdLst>
    <p:sldId id="256" r:id="rId2"/>
    <p:sldId id="257" r:id="rId3"/>
    <p:sldId id="258" r:id="rId4"/>
    <p:sldId id="259" r:id="rId5"/>
    <p:sldId id="303" r:id="rId6"/>
    <p:sldId id="262" r:id="rId7"/>
    <p:sldId id="263" r:id="rId8"/>
    <p:sldId id="264" r:id="rId9"/>
    <p:sldId id="265" r:id="rId10"/>
    <p:sldId id="267" r:id="rId11"/>
    <p:sldId id="269" r:id="rId12"/>
    <p:sldId id="271" r:id="rId13"/>
    <p:sldId id="272" r:id="rId14"/>
    <p:sldId id="273" r:id="rId15"/>
    <p:sldId id="274" r:id="rId16"/>
    <p:sldId id="275" r:id="rId17"/>
    <p:sldId id="283" r:id="rId18"/>
    <p:sldId id="284" r:id="rId19"/>
    <p:sldId id="304" r:id="rId20"/>
    <p:sldId id="286" r:id="rId21"/>
    <p:sldId id="305" r:id="rId22"/>
    <p:sldId id="287" r:id="rId23"/>
    <p:sldId id="288" r:id="rId24"/>
    <p:sldId id="289" r:id="rId25"/>
    <p:sldId id="290" r:id="rId26"/>
    <p:sldId id="291" r:id="rId27"/>
    <p:sldId id="299" r:id="rId28"/>
    <p:sldId id="300" r:id="rId29"/>
    <p:sldId id="297" r:id="rId30"/>
    <p:sldId id="298" r:id="rId3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88" autoAdjust="0"/>
    <p:restoredTop sz="94662" autoAdjust="0"/>
  </p:normalViewPr>
  <p:slideViewPr>
    <p:cSldViewPr>
      <p:cViewPr>
        <p:scale>
          <a:sx n="100" d="100"/>
          <a:sy n="100" d="100"/>
        </p:scale>
        <p:origin x="-516" y="-42"/>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AB0EF94-7F7C-4408-8090-E38507FB5FA1}" type="datetimeFigureOut">
              <a:rPr lang="en-US" smtClean="0"/>
              <a:pPr/>
              <a:t>10/22/2017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F3A07CF-1CC1-4625-9641-1BD20F430F87}" type="slidenum">
              <a:rPr lang="en-US" smtClean="0"/>
              <a:pPr/>
              <a:t>‹#›</a:t>
            </a:fld>
            <a:endParaRPr lang="en-US"/>
          </a:p>
        </p:txBody>
      </p:sp>
    </p:spTree>
    <p:extLst>
      <p:ext uri="{BB962C8B-B14F-4D97-AF65-F5344CB8AC3E}">
        <p14:creationId xmlns:p14="http://schemas.microsoft.com/office/powerpoint/2010/main" val="32099267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F3A07CF-1CC1-4625-9641-1BD20F430F87}" type="slidenum">
              <a:rPr lang="en-US" smtClean="0"/>
              <a:pPr/>
              <a:t>9</a:t>
            </a:fld>
            <a:endParaRPr lang="en-US"/>
          </a:p>
        </p:txBody>
      </p:sp>
    </p:spTree>
    <p:extLst>
      <p:ext uri="{BB962C8B-B14F-4D97-AF65-F5344CB8AC3E}">
        <p14:creationId xmlns:p14="http://schemas.microsoft.com/office/powerpoint/2010/main" val="30187509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5F3A07CF-1CC1-4625-9641-1BD20F430F87}" type="slidenum">
              <a:rPr lang="en-US" smtClean="0"/>
              <a:pPr/>
              <a:t>17</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1D8BD707-D9CF-40AE-B4C6-C98DA3205C09}" type="datetimeFigureOut">
              <a:rPr lang="en-US" smtClean="0"/>
              <a:pPr/>
              <a:t>10/22/2017</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10/22/2017</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10/22/2017</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10/22/2017</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10/22/2017</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10/22/2017</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1D8BD707-D9CF-40AE-B4C6-C98DA3205C09}" type="datetimeFigureOut">
              <a:rPr lang="en-US" smtClean="0"/>
              <a:pPr/>
              <a:t>10/22/2017</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1D8BD707-D9CF-40AE-B4C6-C98DA3205C09}" type="datetimeFigureOut">
              <a:rPr lang="en-US" smtClean="0"/>
              <a:pPr/>
              <a:t>10/22/2017</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1D8BD707-D9CF-40AE-B4C6-C98DA3205C09}" type="datetimeFigureOut">
              <a:rPr lang="en-US" smtClean="0"/>
              <a:pPr/>
              <a:t>10/22/2017</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1D8BD707-D9CF-40AE-B4C6-C98DA3205C09}" type="datetimeFigureOut">
              <a:rPr lang="en-US" smtClean="0"/>
              <a:pPr/>
              <a:t>10/22/2017</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1D8BD707-D9CF-40AE-B4C6-C98DA3205C09}" type="datetimeFigureOut">
              <a:rPr lang="en-US" smtClean="0"/>
              <a:pPr/>
              <a:t>10/22/2017</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B6F15528-21DE-4FAA-801E-634DDDAF4B2B}"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1D8BD707-D9CF-40AE-B4C6-C98DA3205C09}" type="datetimeFigureOut">
              <a:rPr lang="en-US" smtClean="0"/>
              <a:pPr/>
              <a:t>10/22/2017</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7200" y="381000"/>
            <a:ext cx="8305800" cy="1200329"/>
          </a:xfrm>
          <a:prstGeom prst="rect">
            <a:avLst/>
          </a:prstGeom>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mn-MN" sz="1800" b="0" i="0" u="none" strike="noStrike" kern="0" cap="none" spc="0" normalizeH="0" baseline="0" noProof="0" dirty="0" smtClean="0">
                <a:ln>
                  <a:noFill/>
                </a:ln>
                <a:solidFill>
                  <a:srgbClr val="002060"/>
                </a:solidFill>
                <a:effectLst/>
                <a:uLnTx/>
                <a:uFillTx/>
                <a:latin typeface="Times New Roman" panose="02020603050405020304" pitchFamily="18" charset="0"/>
                <a:cs typeface="Times New Roman" panose="02020603050405020304" pitchFamily="18" charset="0"/>
              </a:rPr>
              <a:t>Улсын Их Хурлын Тамгын газар, Швейцарийн хөгжлийн агентлаг,</a:t>
            </a:r>
            <a:br>
              <a:rPr kumimoji="0" lang="mn-MN" sz="1800" b="0" i="0" u="none" strike="noStrike" kern="0" cap="none" spc="0" normalizeH="0" baseline="0" noProof="0" dirty="0" smtClean="0">
                <a:ln>
                  <a:noFill/>
                </a:ln>
                <a:solidFill>
                  <a:srgbClr val="002060"/>
                </a:solidFill>
                <a:effectLst/>
                <a:uLnTx/>
                <a:uFillTx/>
                <a:latin typeface="Times New Roman" panose="02020603050405020304" pitchFamily="18" charset="0"/>
                <a:cs typeface="Times New Roman" panose="02020603050405020304" pitchFamily="18" charset="0"/>
              </a:rPr>
            </a:br>
            <a:r>
              <a:rPr kumimoji="0" lang="mn-MN" sz="1800" b="0" i="0" u="none" strike="noStrike" kern="0" cap="none" spc="0" normalizeH="0" baseline="0" noProof="0" dirty="0" smtClean="0">
                <a:ln>
                  <a:noFill/>
                </a:ln>
                <a:solidFill>
                  <a:srgbClr val="002060"/>
                </a:solidFill>
                <a:effectLst/>
                <a:uLnTx/>
                <a:uFillTx/>
                <a:latin typeface="Times New Roman" panose="02020603050405020304" pitchFamily="18" charset="0"/>
                <a:cs typeface="Times New Roman" panose="02020603050405020304" pitchFamily="18" charset="0"/>
              </a:rPr>
              <a:t> НҮБ-ын Хөгжлийн хөтөлбөрийн “Төлөөллийн байгууллагын чадавхыг бэхжүүлэх нь” төсөл</a:t>
            </a:r>
            <a:br>
              <a:rPr kumimoji="0" lang="mn-MN" sz="1800" b="0" i="0" u="none" strike="noStrike" kern="0" cap="none" spc="0" normalizeH="0" baseline="0" noProof="0" dirty="0" smtClean="0">
                <a:ln>
                  <a:noFill/>
                </a:ln>
                <a:solidFill>
                  <a:srgbClr val="002060"/>
                </a:solidFill>
                <a:effectLst/>
                <a:uLnTx/>
                <a:uFillTx/>
                <a:latin typeface="Times New Roman" panose="02020603050405020304" pitchFamily="18" charset="0"/>
                <a:cs typeface="Times New Roman" panose="02020603050405020304" pitchFamily="18" charset="0"/>
              </a:rPr>
            </a:br>
            <a:endParaRPr kumimoji="0" lang="en-US" sz="1800" b="0" i="0" u="none" strike="noStrike" kern="0" cap="none" spc="0" normalizeH="0" baseline="0" noProof="0" dirty="0" smtClean="0">
              <a:ln>
                <a:noFill/>
              </a:ln>
              <a:solidFill>
                <a:sysClr val="windowText" lastClr="000000"/>
              </a:solidFill>
              <a:effectLst/>
              <a:uLnTx/>
              <a:uFillTx/>
            </a:endParaRPr>
          </a:p>
        </p:txBody>
      </p:sp>
      <p:sp>
        <p:nvSpPr>
          <p:cNvPr id="3" name="Rectangle 2"/>
          <p:cNvSpPr/>
          <p:nvPr/>
        </p:nvSpPr>
        <p:spPr>
          <a:xfrm>
            <a:off x="762000" y="1295400"/>
            <a:ext cx="7924800" cy="646331"/>
          </a:xfrm>
          <a:prstGeom prst="rect">
            <a:avLst/>
          </a:prstGeom>
        </p:spPr>
        <p:txBody>
          <a:bodyPr wrap="square">
            <a:spAutoFit/>
          </a:bodyPr>
          <a:lstStyle/>
          <a:p>
            <a:pPr lvl="0" algn="ctr"/>
            <a:r>
              <a:rPr lang="mn-MN" b="1" dirty="0">
                <a:solidFill>
                  <a:srgbClr val="002060"/>
                </a:solidFill>
                <a:latin typeface="Times New Roman" panose="02020603050405020304" pitchFamily="18" charset="0"/>
                <a:cs typeface="Times New Roman" panose="02020603050405020304" pitchFamily="18" charset="0"/>
              </a:rPr>
              <a:t>“БАГИЙН </a:t>
            </a:r>
            <a:r>
              <a:rPr lang="mn-MN" b="1" dirty="0" smtClean="0">
                <a:solidFill>
                  <a:srgbClr val="002060"/>
                </a:solidFill>
                <a:latin typeface="Times New Roman" panose="02020603050405020304" pitchFamily="18" charset="0"/>
                <a:cs typeface="Times New Roman" panose="02020603050405020304" pitchFamily="18" charset="0"/>
              </a:rPr>
              <a:t> ИРГЭДИЙН  НИЙТИЙН  ХУРЛЫН</a:t>
            </a:r>
            <a:r>
              <a:rPr lang="en-US" dirty="0">
                <a:solidFill>
                  <a:srgbClr val="002060"/>
                </a:solidFill>
                <a:latin typeface="Times New Roman" panose="02020603050405020304" pitchFamily="18" charset="0"/>
                <a:cs typeface="Times New Roman" panose="02020603050405020304" pitchFamily="18" charset="0"/>
              </a:rPr>
              <a:t/>
            </a:r>
            <a:br>
              <a:rPr lang="en-US" dirty="0">
                <a:solidFill>
                  <a:srgbClr val="002060"/>
                </a:solidFill>
                <a:latin typeface="Times New Roman" panose="02020603050405020304" pitchFamily="18" charset="0"/>
                <a:cs typeface="Times New Roman" panose="02020603050405020304" pitchFamily="18" charset="0"/>
              </a:rPr>
            </a:br>
            <a:r>
              <a:rPr lang="mn-MN" b="1" dirty="0">
                <a:solidFill>
                  <a:srgbClr val="002060"/>
                </a:solidFill>
                <a:latin typeface="Times New Roman" panose="02020603050405020304" pitchFamily="18" charset="0"/>
                <a:cs typeface="Times New Roman" panose="02020603050405020304" pitchFamily="18" charset="0"/>
              </a:rPr>
              <a:t> СУРГАЛТЫН  СУРГАГЧ </a:t>
            </a:r>
            <a:r>
              <a:rPr lang="mn-MN" b="1" dirty="0" smtClean="0">
                <a:solidFill>
                  <a:srgbClr val="002060"/>
                </a:solidFill>
                <a:latin typeface="Times New Roman" panose="02020603050405020304" pitchFamily="18" charset="0"/>
                <a:cs typeface="Times New Roman" panose="02020603050405020304" pitchFamily="18" charset="0"/>
              </a:rPr>
              <a:t> БАГШ  БЭЛТГЭХ</a:t>
            </a:r>
            <a:r>
              <a:rPr lang="mn-MN" b="1" dirty="0">
                <a:solidFill>
                  <a:srgbClr val="002060"/>
                </a:solidFill>
                <a:latin typeface="Times New Roman" panose="02020603050405020304" pitchFamily="18" charset="0"/>
                <a:cs typeface="Times New Roman" panose="02020603050405020304" pitchFamily="18" charset="0"/>
              </a:rPr>
              <a:t>”  СУРГАЛТ</a:t>
            </a:r>
            <a:endParaRPr lang="en-US" sz="1600" dirty="0">
              <a:solidFill>
                <a:srgbClr val="002060"/>
              </a:solidFill>
              <a:latin typeface="Times New Roman" panose="02020603050405020304" pitchFamily="18" charset="0"/>
              <a:cs typeface="Times New Roman" panose="02020603050405020304" pitchFamily="18" charset="0"/>
            </a:endParaRPr>
          </a:p>
        </p:txBody>
      </p:sp>
      <p:sp>
        <p:nvSpPr>
          <p:cNvPr id="4" name="Rectangle 3"/>
          <p:cNvSpPr/>
          <p:nvPr/>
        </p:nvSpPr>
        <p:spPr>
          <a:xfrm>
            <a:off x="952500" y="2737301"/>
            <a:ext cx="7543800" cy="941796"/>
          </a:xfrm>
          <a:prstGeom prst="rect">
            <a:avLst/>
          </a:prstGeom>
        </p:spPr>
        <p:txBody>
          <a:bodyPr wrap="square">
            <a:spAutoFit/>
          </a:bodyPr>
          <a:lstStyle/>
          <a:p>
            <a:pPr algn="ctr">
              <a:lnSpc>
                <a:spcPct val="115000"/>
              </a:lnSpc>
              <a:spcAft>
                <a:spcPts val="1000"/>
              </a:spcAft>
            </a:pPr>
            <a:r>
              <a:rPr lang="mn-MN" sz="2400" b="1" dirty="0">
                <a:solidFill>
                  <a:srgbClr val="FF0000"/>
                </a:solidFill>
                <a:latin typeface="Times New Roman" panose="02020603050405020304" pitchFamily="18" charset="0"/>
                <a:ea typeface="Calibri"/>
                <a:cs typeface="Times New Roman" panose="02020603050405020304" pitchFamily="18" charset="0"/>
              </a:rPr>
              <a:t>БИНХ-ын </a:t>
            </a:r>
            <a:r>
              <a:rPr lang="mn-MN" sz="2400" b="1" dirty="0" smtClean="0">
                <a:solidFill>
                  <a:srgbClr val="FF0000"/>
                </a:solidFill>
                <a:latin typeface="Times New Roman" panose="02020603050405020304" pitchFamily="18" charset="0"/>
                <a:ea typeface="Calibri"/>
                <a:cs typeface="Times New Roman" panose="02020603050405020304" pitchFamily="18" charset="0"/>
              </a:rPr>
              <a:t>шийдвэр</a:t>
            </a:r>
            <a:r>
              <a:rPr lang="en-US" sz="2400" b="1" dirty="0" smtClean="0">
                <a:solidFill>
                  <a:srgbClr val="FF0000"/>
                </a:solidFill>
                <a:latin typeface="Times New Roman" panose="02020603050405020304" pitchFamily="18" charset="0"/>
                <a:ea typeface="Calibri"/>
                <a:cs typeface="Times New Roman" panose="02020603050405020304" pitchFamily="18" charset="0"/>
              </a:rPr>
              <a:t>, </a:t>
            </a:r>
            <a:r>
              <a:rPr lang="mn-MN" sz="2400" b="1" dirty="0" smtClean="0">
                <a:solidFill>
                  <a:srgbClr val="FF0000"/>
                </a:solidFill>
                <a:latin typeface="Times New Roman" panose="02020603050405020304" pitchFamily="18" charset="0"/>
                <a:ea typeface="Calibri"/>
                <a:cs typeface="Times New Roman" panose="02020603050405020304" pitchFamily="18" charset="0"/>
              </a:rPr>
              <a:t>түүний хэрэгжилтэд </a:t>
            </a:r>
            <a:r>
              <a:rPr lang="mn-MN" sz="2400" b="1" dirty="0">
                <a:solidFill>
                  <a:srgbClr val="FF0000"/>
                </a:solidFill>
                <a:latin typeface="Times New Roman" panose="02020603050405020304" pitchFamily="18" charset="0"/>
                <a:ea typeface="Calibri"/>
                <a:cs typeface="Times New Roman" panose="02020603050405020304" pitchFamily="18" charset="0"/>
              </a:rPr>
              <a:t>хяналт тавих боломжууд.</a:t>
            </a:r>
            <a:endParaRPr lang="en-US" sz="2400" dirty="0">
              <a:solidFill>
                <a:srgbClr val="FF0000"/>
              </a:solidFill>
              <a:effectLst/>
              <a:latin typeface="Times New Roman" panose="02020603050405020304" pitchFamily="18" charset="0"/>
              <a:ea typeface="Calibri"/>
              <a:cs typeface="Times New Roman" panose="02020603050405020304" pitchFamily="18" charset="0"/>
            </a:endParaRPr>
          </a:p>
        </p:txBody>
      </p:sp>
      <p:pic>
        <p:nvPicPr>
          <p:cNvPr id="1027" name="Picture 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3439886"/>
            <a:ext cx="3683000" cy="441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9582922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304800"/>
            <a:ext cx="8534400" cy="5664115"/>
          </a:xfrm>
          <a:prstGeom prst="rect">
            <a:avLst/>
          </a:prstGeom>
        </p:spPr>
        <p:txBody>
          <a:bodyPr wrap="square">
            <a:spAutoFit/>
          </a:bodyPr>
          <a:lstStyle/>
          <a:p>
            <a:pPr algn="just">
              <a:lnSpc>
                <a:spcPct val="115000"/>
              </a:lnSpc>
              <a:spcAft>
                <a:spcPts val="1000"/>
              </a:spcAft>
            </a:pPr>
            <a:r>
              <a:rPr lang="mn-MN" b="1" dirty="0">
                <a:solidFill>
                  <a:srgbClr val="FF0000"/>
                </a:solidFill>
                <a:latin typeface="Times New Roman" panose="02020603050405020304" pitchFamily="18" charset="0"/>
                <a:ea typeface="Calibri"/>
                <a:cs typeface="Times New Roman" panose="02020603050405020304" pitchFamily="18" charset="0"/>
              </a:rPr>
              <a:t>НӨУБ-с гаргаж байгаа шийдвэрийг дараах байдлаар ангилж болно </a:t>
            </a:r>
            <a:r>
              <a:rPr lang="mn-MN" b="1" dirty="0" smtClean="0">
                <a:solidFill>
                  <a:srgbClr val="FF0000"/>
                </a:solidFill>
                <a:latin typeface="Times New Roman" panose="02020603050405020304" pitchFamily="18" charset="0"/>
                <a:ea typeface="Calibri"/>
                <a:cs typeface="Times New Roman" panose="02020603050405020304" pitchFamily="18" charset="0"/>
              </a:rPr>
              <a:t>Үүнд</a:t>
            </a:r>
            <a:r>
              <a:rPr lang="mn-MN" b="1" dirty="0">
                <a:solidFill>
                  <a:srgbClr val="FF0000"/>
                </a:solidFill>
                <a:latin typeface="Times New Roman" panose="02020603050405020304" pitchFamily="18" charset="0"/>
                <a:ea typeface="Calibri"/>
                <a:cs typeface="Times New Roman" panose="02020603050405020304" pitchFamily="18" charset="0"/>
              </a:rPr>
              <a:t>:</a:t>
            </a:r>
            <a:endParaRPr lang="en-US" b="1" dirty="0">
              <a:solidFill>
                <a:srgbClr val="FF0000"/>
              </a:solidFill>
              <a:latin typeface="Times New Roman" panose="02020603050405020304" pitchFamily="18" charset="0"/>
              <a:ea typeface="Calibri"/>
              <a:cs typeface="Times New Roman" panose="02020603050405020304" pitchFamily="18" charset="0"/>
            </a:endParaRPr>
          </a:p>
          <a:p>
            <a:pPr algn="just">
              <a:lnSpc>
                <a:spcPct val="115000"/>
              </a:lnSpc>
              <a:spcAft>
                <a:spcPts val="1000"/>
              </a:spcAft>
            </a:pPr>
            <a:r>
              <a:rPr lang="mn-MN" b="1" i="1" dirty="0">
                <a:solidFill>
                  <a:srgbClr val="FF0000"/>
                </a:solidFill>
                <a:latin typeface="Times New Roman" panose="02020603050405020304" pitchFamily="18" charset="0"/>
                <a:ea typeface="Calibri"/>
                <a:cs typeface="Times New Roman" panose="02020603050405020304" pitchFamily="18" charset="0"/>
              </a:rPr>
              <a:t>Хэм хэмжээ</a:t>
            </a:r>
            <a:r>
              <a:rPr lang="mn-MN" b="1" dirty="0">
                <a:solidFill>
                  <a:srgbClr val="FF0000"/>
                </a:solidFill>
                <a:latin typeface="Times New Roman" panose="02020603050405020304" pitchFamily="18" charset="0"/>
                <a:ea typeface="Calibri"/>
                <a:cs typeface="Times New Roman" panose="02020603050405020304" pitchFamily="18" charset="0"/>
              </a:rPr>
              <a:t> тогтоож байгаа байдлаар: </a:t>
            </a:r>
            <a:r>
              <a:rPr lang="mn-MN" b="1" dirty="0">
                <a:solidFill>
                  <a:srgbClr val="002060"/>
                </a:solidFill>
                <a:latin typeface="Times New Roman" panose="02020603050405020304" pitchFamily="18" charset="0"/>
                <a:ea typeface="Calibri"/>
                <a:cs typeface="Times New Roman" panose="02020603050405020304" pitchFamily="18" charset="0"/>
              </a:rPr>
              <a:t>урт хугацаанд мөрдөгдөх, хүн амын өргөн хүрээг хамарсан, заавал дагаж мөрдөх эрхийн акт, журам, дүрэм </a:t>
            </a:r>
            <a:endParaRPr lang="en-US" b="1" dirty="0">
              <a:solidFill>
                <a:srgbClr val="002060"/>
              </a:solidFill>
              <a:latin typeface="Times New Roman" panose="02020603050405020304" pitchFamily="18" charset="0"/>
              <a:ea typeface="Calibri"/>
              <a:cs typeface="Times New Roman" panose="02020603050405020304" pitchFamily="18" charset="0"/>
            </a:endParaRPr>
          </a:p>
          <a:p>
            <a:pPr algn="just">
              <a:lnSpc>
                <a:spcPct val="115000"/>
              </a:lnSpc>
              <a:spcAft>
                <a:spcPts val="1000"/>
              </a:spcAft>
            </a:pPr>
            <a:r>
              <a:rPr lang="mn-MN" b="1" dirty="0">
                <a:solidFill>
                  <a:srgbClr val="002060"/>
                </a:solidFill>
                <a:latin typeface="Times New Roman" panose="02020603050405020304" pitchFamily="18" charset="0"/>
                <a:ea typeface="Calibri"/>
                <a:cs typeface="Times New Roman" panose="02020603050405020304" pitchFamily="18" charset="0"/>
              </a:rPr>
              <a:t>Зөвхөн нэг байгууллага, тодорхой хүмүүс рүү чиглэгдсэн, тодорхой хугацаанд мөрдөгдөх </a:t>
            </a:r>
            <a:r>
              <a:rPr lang="mn-MN" b="1" i="1" dirty="0">
                <a:solidFill>
                  <a:srgbClr val="002060"/>
                </a:solidFill>
                <a:latin typeface="Times New Roman" panose="02020603050405020304" pitchFamily="18" charset="0"/>
                <a:ea typeface="Calibri"/>
                <a:cs typeface="Times New Roman" panose="02020603050405020304" pitchFamily="18" charset="0"/>
              </a:rPr>
              <a:t>эрхийн акт, гэрээ, тогтоол</a:t>
            </a:r>
            <a:r>
              <a:rPr lang="mn-MN" b="1" dirty="0">
                <a:solidFill>
                  <a:srgbClr val="002060"/>
                </a:solidFill>
                <a:latin typeface="Times New Roman" panose="02020603050405020304" pitchFamily="18" charset="0"/>
                <a:ea typeface="Calibri"/>
                <a:cs typeface="Times New Roman" panose="02020603050405020304" pitchFamily="18" charset="0"/>
              </a:rPr>
              <a:t>.</a:t>
            </a:r>
            <a:endParaRPr lang="en-US" b="1" dirty="0">
              <a:solidFill>
                <a:srgbClr val="002060"/>
              </a:solidFill>
              <a:latin typeface="Times New Roman" panose="02020603050405020304" pitchFamily="18" charset="0"/>
              <a:ea typeface="Calibri"/>
              <a:cs typeface="Times New Roman" panose="02020603050405020304" pitchFamily="18" charset="0"/>
            </a:endParaRPr>
          </a:p>
          <a:p>
            <a:pPr algn="just">
              <a:lnSpc>
                <a:spcPct val="115000"/>
              </a:lnSpc>
              <a:spcAft>
                <a:spcPts val="1000"/>
              </a:spcAft>
            </a:pPr>
            <a:r>
              <a:rPr lang="mn-MN" b="1" i="1" dirty="0">
                <a:solidFill>
                  <a:srgbClr val="FF0000"/>
                </a:solidFill>
                <a:latin typeface="Times New Roman" panose="02020603050405020304" pitchFamily="18" charset="0"/>
                <a:ea typeface="Calibri"/>
                <a:cs typeface="Times New Roman" panose="02020603050405020304" pitchFamily="18" charset="0"/>
              </a:rPr>
              <a:t>Эрх зүйн актын агуулгаар</a:t>
            </a:r>
            <a:r>
              <a:rPr lang="mn-MN" b="1" dirty="0">
                <a:solidFill>
                  <a:srgbClr val="FF0000"/>
                </a:solidFill>
                <a:latin typeface="Times New Roman" panose="02020603050405020304" pitchFamily="18" charset="0"/>
                <a:ea typeface="Calibri"/>
                <a:cs typeface="Times New Roman" panose="02020603050405020304" pitchFamily="18" charset="0"/>
              </a:rPr>
              <a:t>: </a:t>
            </a:r>
            <a:r>
              <a:rPr lang="mn-MN" b="1" dirty="0">
                <a:solidFill>
                  <a:srgbClr val="002060"/>
                </a:solidFill>
                <a:latin typeface="Times New Roman" panose="02020603050405020304" pitchFamily="18" charset="0"/>
                <a:ea typeface="Calibri"/>
                <a:cs typeface="Times New Roman" panose="02020603050405020304" pitchFamily="18" charset="0"/>
              </a:rPr>
              <a:t>эдийн засаг, нийгмийн чиглэлийн, байгал орчныг хамгаалах чиглэлийн, нийгмийн дэг журмыг зохицуулах чиглэлийн гм</a:t>
            </a:r>
            <a:endParaRPr lang="en-US" b="1" dirty="0">
              <a:solidFill>
                <a:srgbClr val="002060"/>
              </a:solidFill>
              <a:latin typeface="Times New Roman" panose="02020603050405020304" pitchFamily="18" charset="0"/>
              <a:ea typeface="Calibri"/>
              <a:cs typeface="Times New Roman" panose="02020603050405020304" pitchFamily="18" charset="0"/>
            </a:endParaRPr>
          </a:p>
          <a:p>
            <a:pPr algn="just">
              <a:lnSpc>
                <a:spcPct val="115000"/>
              </a:lnSpc>
              <a:spcAft>
                <a:spcPts val="1000"/>
              </a:spcAft>
            </a:pPr>
            <a:r>
              <a:rPr lang="mn-MN" b="1" i="1" dirty="0">
                <a:solidFill>
                  <a:srgbClr val="FF0000"/>
                </a:solidFill>
                <a:latin typeface="Times New Roman" panose="02020603050405020304" pitchFamily="18" charset="0"/>
                <a:ea typeface="Calibri"/>
                <a:cs typeface="Times New Roman" panose="02020603050405020304" pitchFamily="18" charset="0"/>
              </a:rPr>
              <a:t>Хүчин төгөлдөр болж мөрдөгдөх байдлаар</a:t>
            </a:r>
            <a:r>
              <a:rPr lang="mn-MN" b="1" dirty="0">
                <a:solidFill>
                  <a:srgbClr val="FF0000"/>
                </a:solidFill>
                <a:latin typeface="Times New Roman" panose="02020603050405020304" pitchFamily="18" charset="0"/>
                <a:ea typeface="Calibri"/>
                <a:cs typeface="Times New Roman" panose="02020603050405020304" pitchFamily="18" charset="0"/>
              </a:rPr>
              <a:t>: </a:t>
            </a:r>
            <a:r>
              <a:rPr lang="mn-MN" b="1" dirty="0">
                <a:solidFill>
                  <a:srgbClr val="002060"/>
                </a:solidFill>
                <a:latin typeface="Times New Roman" panose="02020603050405020304" pitchFamily="18" charset="0"/>
                <a:ea typeface="Calibri"/>
                <a:cs typeface="Times New Roman" panose="02020603050405020304" pitchFamily="18" charset="0"/>
              </a:rPr>
              <a:t>хэвлэл </a:t>
            </a:r>
            <a:r>
              <a:rPr lang="mn-MN" b="1" dirty="0" smtClean="0">
                <a:solidFill>
                  <a:srgbClr val="002060"/>
                </a:solidFill>
                <a:latin typeface="Times New Roman" panose="02020603050405020304" pitchFamily="18" charset="0"/>
                <a:ea typeface="Calibri"/>
                <a:cs typeface="Times New Roman" panose="02020603050405020304" pitchFamily="18" charset="0"/>
              </a:rPr>
              <a:t>мэдээллээр заавал </a:t>
            </a:r>
            <a:r>
              <a:rPr lang="mn-MN" b="1" dirty="0">
                <a:solidFill>
                  <a:srgbClr val="002060"/>
                </a:solidFill>
                <a:latin typeface="Times New Roman" panose="02020603050405020304" pitchFamily="18" charset="0"/>
                <a:ea typeface="Calibri"/>
                <a:cs typeface="Times New Roman" panose="02020603050405020304" pitchFamily="18" charset="0"/>
              </a:rPr>
              <a:t>мэдээлэгдэх шаардлагатай нийтээр дагаж мөрдөгдөх шийдвэр ба зөвхөн холбогдох байгууллага, хүмүүст хүргээд мөрдөх шийдвэр байдаг</a:t>
            </a:r>
            <a:endParaRPr lang="en-US" b="1" dirty="0">
              <a:solidFill>
                <a:srgbClr val="002060"/>
              </a:solidFill>
              <a:latin typeface="Times New Roman" panose="02020603050405020304" pitchFamily="18" charset="0"/>
              <a:ea typeface="Calibri"/>
              <a:cs typeface="Times New Roman" panose="02020603050405020304" pitchFamily="18" charset="0"/>
            </a:endParaRPr>
          </a:p>
          <a:p>
            <a:r>
              <a:rPr lang="mn-MN" b="1" dirty="0">
                <a:solidFill>
                  <a:srgbClr val="002060"/>
                </a:solidFill>
                <a:latin typeface="Times New Roman" panose="02020603050405020304" pitchFamily="18" charset="0"/>
                <a:ea typeface="Calibri"/>
                <a:cs typeface="Times New Roman" panose="02020603050405020304" pitchFamily="18" charset="0"/>
              </a:rPr>
              <a:t>Сумдын ИТХ жилд дунджаар 50-70 орчим тогтоол гаргаж байгаагийн 80 орчим хувь нь ажлын хэсэг байгуулсан, төрийн дээд одон, медаль олгуулахаар уламжилсан, хяналт шалгалт зохион байгуулах тухай зэрэг нэг удаагийн шинж чанартай, зөвхөн тухайн асуудлыг шийдвэрлэсэн шинжтэй</a:t>
            </a:r>
            <a:endParaRPr lang="en-US" b="1" dirty="0">
              <a:solidFill>
                <a:srgbClr val="00206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4597683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1000" y="685800"/>
            <a:ext cx="8534400" cy="5657959"/>
          </a:xfrm>
          <a:prstGeom prst="rect">
            <a:avLst/>
          </a:prstGeom>
        </p:spPr>
        <p:txBody>
          <a:bodyPr wrap="square">
            <a:spAutoFit/>
          </a:bodyPr>
          <a:lstStyle/>
          <a:p>
            <a:pPr algn="just">
              <a:lnSpc>
                <a:spcPct val="115000"/>
              </a:lnSpc>
              <a:spcAft>
                <a:spcPts val="1000"/>
              </a:spcAft>
            </a:pPr>
            <a:r>
              <a:rPr lang="mn-MN" sz="2000" b="1" dirty="0">
                <a:solidFill>
                  <a:srgbClr val="FF0000"/>
                </a:solidFill>
                <a:latin typeface="Times New Roman" panose="02020603050405020304" pitchFamily="18" charset="0"/>
                <a:ea typeface="Calibri"/>
                <a:cs typeface="Times New Roman" panose="02020603050405020304" pitchFamily="18" charset="0"/>
              </a:rPr>
              <a:t>Асуудлыг хамтран хэлэлцэж батлах үндсэн дээр гаргасан, удирдлагын үйл ажиллагаанд үүсч хөтлөгддөг захирамжлалын баримт бичгийг тогтоол гэнэ</a:t>
            </a:r>
            <a:r>
              <a:rPr lang="mn-MN" sz="2000" b="1" dirty="0" smtClean="0">
                <a:solidFill>
                  <a:srgbClr val="FF0000"/>
                </a:solidFill>
                <a:latin typeface="Times New Roman" panose="02020603050405020304" pitchFamily="18" charset="0"/>
                <a:ea typeface="Calibri"/>
                <a:cs typeface="Times New Roman" panose="02020603050405020304" pitchFamily="18" charset="0"/>
              </a:rPr>
              <a:t>.</a:t>
            </a:r>
            <a:endParaRPr lang="en-US" sz="2000" dirty="0">
              <a:latin typeface="Calibri"/>
              <a:ea typeface="Calibri"/>
              <a:cs typeface="Times New Roman"/>
            </a:endParaRPr>
          </a:p>
          <a:p>
            <a:pPr algn="just">
              <a:lnSpc>
                <a:spcPct val="115000"/>
              </a:lnSpc>
              <a:spcAft>
                <a:spcPts val="1000"/>
              </a:spcAft>
            </a:pPr>
            <a:r>
              <a:rPr lang="mn-MN" sz="2000" b="1" dirty="0">
                <a:solidFill>
                  <a:srgbClr val="002060"/>
                </a:solidFill>
                <a:latin typeface="Times New Roman" panose="02020603050405020304" pitchFamily="18" charset="0"/>
                <a:ea typeface="Calibri"/>
                <a:cs typeface="Times New Roman" panose="02020603050405020304" pitchFamily="18" charset="0"/>
              </a:rPr>
              <a:t>Төрийн байгууллагын хувьд тогтоолыг батлан гаргадаг эрх бүхий субъект нь УИХ, Засгийн газар, бүх шатны ИТХ байдаг. Тогтоолыг гол төлөв хурал зөвлөгөөний явцад хамтран хэлэлцэх замаар баталж гаргах бөгөөд үүгээрээ бусад бичиг баримтаас </a:t>
            </a:r>
            <a:r>
              <a:rPr lang="mn-MN" sz="2000" b="1" dirty="0" smtClean="0">
                <a:solidFill>
                  <a:srgbClr val="002060"/>
                </a:solidFill>
                <a:latin typeface="Times New Roman" panose="02020603050405020304" pitchFamily="18" charset="0"/>
                <a:ea typeface="Calibri"/>
                <a:cs typeface="Times New Roman" panose="02020603050405020304" pitchFamily="18" charset="0"/>
              </a:rPr>
              <a:t> өвөрмөц </a:t>
            </a:r>
            <a:r>
              <a:rPr lang="mn-MN" sz="2000" b="1" dirty="0">
                <a:solidFill>
                  <a:srgbClr val="002060"/>
                </a:solidFill>
                <a:latin typeface="Times New Roman" panose="02020603050405020304" pitchFamily="18" charset="0"/>
                <a:ea typeface="Calibri"/>
                <a:cs typeface="Times New Roman" panose="02020603050405020304" pitchFamily="18" charset="0"/>
              </a:rPr>
              <a:t>ялгаатай байдаг.</a:t>
            </a:r>
            <a:endParaRPr lang="en-US" sz="2000" b="1" dirty="0">
              <a:solidFill>
                <a:srgbClr val="002060"/>
              </a:solidFill>
              <a:latin typeface="Times New Roman" panose="02020603050405020304" pitchFamily="18" charset="0"/>
              <a:ea typeface="Calibri"/>
              <a:cs typeface="Times New Roman" panose="02020603050405020304" pitchFamily="18" charset="0"/>
            </a:endParaRPr>
          </a:p>
          <a:p>
            <a:pPr algn="just">
              <a:lnSpc>
                <a:spcPct val="115000"/>
              </a:lnSpc>
              <a:spcAft>
                <a:spcPts val="1000"/>
              </a:spcAft>
            </a:pPr>
            <a:r>
              <a:rPr lang="mn-MN" sz="2000" b="1" dirty="0">
                <a:solidFill>
                  <a:srgbClr val="002060"/>
                </a:solidFill>
                <a:latin typeface="Times New Roman" panose="02020603050405020304" pitchFamily="18" charset="0"/>
                <a:ea typeface="Calibri"/>
                <a:cs typeface="Times New Roman" panose="02020603050405020304" pitchFamily="18" charset="0"/>
              </a:rPr>
              <a:t>Хурлаас гаргасан шийдвэр заавал хэрэгждэг байх ёстой. МУЗЗНДНТУТ хуулийн 39-р зүйлийн 39.1 дэх хэсэгт “... Хурал, Засаг даргаас эрх хэмжээнийхээ хүрээнд гаргасан шийдвэр тухайн нутаг дэвсгэрт хүчин төгөлдөр дагаж мөрдөгдөх бөгөөд түүнийг холбогдох байгууллага, албан тушаалтан, иргэд заавал биелүүлнэ., шийдвэрийг биелүүлэгүйн улмаас учирсан хохирлыг гэм буруутай этгээд бүрэн хэмжээгээр </a:t>
            </a:r>
            <a:r>
              <a:rPr lang="mn-MN" sz="2000" b="1" dirty="0" smtClean="0">
                <a:solidFill>
                  <a:srgbClr val="002060"/>
                </a:solidFill>
                <a:latin typeface="Times New Roman" panose="02020603050405020304" pitchFamily="18" charset="0"/>
                <a:ea typeface="Calibri"/>
                <a:cs typeface="Times New Roman" panose="02020603050405020304" pitchFamily="18" charset="0"/>
              </a:rPr>
              <a:t>   нөхөн </a:t>
            </a:r>
            <a:r>
              <a:rPr lang="mn-MN" sz="2000" b="1" dirty="0">
                <a:solidFill>
                  <a:srgbClr val="002060"/>
                </a:solidFill>
                <a:latin typeface="Times New Roman" panose="02020603050405020304" pitchFamily="18" charset="0"/>
                <a:ea typeface="Calibri"/>
                <a:cs typeface="Times New Roman" panose="02020603050405020304" pitchFamily="18" charset="0"/>
              </a:rPr>
              <a:t>төлөх” гэж заасан</a:t>
            </a:r>
            <a:endParaRPr lang="en-US" sz="2000" b="1" dirty="0">
              <a:solidFill>
                <a:srgbClr val="002060"/>
              </a:solidFill>
              <a:effectLst/>
              <a:latin typeface="Times New Roman" panose="02020603050405020304" pitchFamily="18" charset="0"/>
              <a:ea typeface="Calibri"/>
              <a:cs typeface="Times New Roman" panose="02020603050405020304" pitchFamily="18" charset="0"/>
            </a:endParaRPr>
          </a:p>
        </p:txBody>
      </p:sp>
    </p:spTree>
    <p:extLst>
      <p:ext uri="{BB962C8B-B14F-4D97-AF65-F5344CB8AC3E}">
        <p14:creationId xmlns:p14="http://schemas.microsoft.com/office/powerpoint/2010/main" val="309897656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91886" y="457200"/>
            <a:ext cx="8458200" cy="5715411"/>
          </a:xfrm>
          <a:prstGeom prst="rect">
            <a:avLst/>
          </a:prstGeom>
        </p:spPr>
        <p:txBody>
          <a:bodyPr wrap="square">
            <a:spAutoFit/>
          </a:bodyPr>
          <a:lstStyle/>
          <a:p>
            <a:pPr algn="just">
              <a:lnSpc>
                <a:spcPct val="115000"/>
              </a:lnSpc>
              <a:spcAft>
                <a:spcPts val="1000"/>
              </a:spcAft>
            </a:pPr>
            <a:r>
              <a:rPr lang="mn-MN" b="1" dirty="0">
                <a:solidFill>
                  <a:srgbClr val="002060"/>
                </a:solidFill>
                <a:latin typeface="Times New Roman" panose="02020603050405020304" pitchFamily="18" charset="0"/>
                <a:ea typeface="Calibri"/>
                <a:cs typeface="Times New Roman" panose="02020603050405020304" pitchFamily="18" charset="0"/>
              </a:rPr>
              <a:t>Шийдвэр гаргах нь тодорхой нэг асуудлыг судалж хэрэгжүүлэх, түүний үр дүн нь аль нэг байгууллага, хэсэг бүлэг, нийгмийн хүрээнд шийдэгдэж </a:t>
            </a:r>
            <a:r>
              <a:rPr lang="mn-MN" b="1" dirty="0" smtClean="0">
                <a:solidFill>
                  <a:srgbClr val="002060"/>
                </a:solidFill>
                <a:latin typeface="Times New Roman" panose="02020603050405020304" pitchFamily="18" charset="0"/>
                <a:ea typeface="Calibri"/>
                <a:cs typeface="Times New Roman" panose="02020603050405020304" pitchFamily="18" charset="0"/>
              </a:rPr>
              <a:t>  үр </a:t>
            </a:r>
            <a:r>
              <a:rPr lang="mn-MN" b="1" dirty="0">
                <a:solidFill>
                  <a:srgbClr val="002060"/>
                </a:solidFill>
                <a:latin typeface="Times New Roman" panose="02020603050405020304" pitchFamily="18" charset="0"/>
                <a:ea typeface="Calibri"/>
                <a:cs typeface="Times New Roman" panose="02020603050405020304" pitchFamily="18" charset="0"/>
              </a:rPr>
              <a:t>шимийг нь </a:t>
            </a:r>
            <a:r>
              <a:rPr lang="mn-MN" b="1" dirty="0" smtClean="0">
                <a:solidFill>
                  <a:srgbClr val="002060"/>
                </a:solidFill>
                <a:latin typeface="Times New Roman" panose="02020603050405020304" pitchFamily="18" charset="0"/>
                <a:ea typeface="Calibri"/>
                <a:cs typeface="Times New Roman" panose="02020603050405020304" pitchFamily="18" charset="0"/>
              </a:rPr>
              <a:t>  хүртсэн </a:t>
            </a:r>
            <a:r>
              <a:rPr lang="mn-MN" b="1" dirty="0">
                <a:solidFill>
                  <a:srgbClr val="002060"/>
                </a:solidFill>
                <a:latin typeface="Times New Roman" panose="02020603050405020304" pitchFamily="18" charset="0"/>
                <a:ea typeface="Calibri"/>
                <a:cs typeface="Times New Roman" panose="02020603050405020304" pitchFamily="18" charset="0"/>
              </a:rPr>
              <a:t>байх </a:t>
            </a:r>
            <a:r>
              <a:rPr lang="mn-MN" b="1" dirty="0" smtClean="0">
                <a:solidFill>
                  <a:srgbClr val="002060"/>
                </a:solidFill>
                <a:latin typeface="Times New Roman" panose="02020603050405020304" pitchFamily="18" charset="0"/>
                <a:ea typeface="Calibri"/>
                <a:cs typeface="Times New Roman" panose="02020603050405020304" pitchFamily="18" charset="0"/>
              </a:rPr>
              <a:t>   үйл </a:t>
            </a:r>
            <a:r>
              <a:rPr lang="mn-MN" b="1" dirty="0">
                <a:solidFill>
                  <a:srgbClr val="002060"/>
                </a:solidFill>
                <a:latin typeface="Times New Roman" panose="02020603050405020304" pitchFamily="18" charset="0"/>
                <a:ea typeface="Calibri"/>
                <a:cs typeface="Times New Roman" panose="02020603050405020304" pitchFamily="18" charset="0"/>
              </a:rPr>
              <a:t>явц</a:t>
            </a:r>
            <a:r>
              <a:rPr lang="mn-MN" b="1" dirty="0" smtClean="0">
                <a:solidFill>
                  <a:srgbClr val="002060"/>
                </a:solidFill>
                <a:latin typeface="Times New Roman" panose="02020603050405020304" pitchFamily="18" charset="0"/>
                <a:ea typeface="Calibri"/>
                <a:cs typeface="Times New Roman" panose="02020603050405020304" pitchFamily="18" charset="0"/>
              </a:rPr>
              <a:t>.</a:t>
            </a:r>
            <a:endParaRPr lang="en-US" b="1" dirty="0" smtClean="0">
              <a:solidFill>
                <a:srgbClr val="002060"/>
              </a:solidFill>
              <a:latin typeface="Times New Roman" panose="02020603050405020304" pitchFamily="18" charset="0"/>
              <a:ea typeface="Calibri"/>
              <a:cs typeface="Times New Roman" panose="02020603050405020304" pitchFamily="18" charset="0"/>
            </a:endParaRPr>
          </a:p>
          <a:p>
            <a:pPr algn="just">
              <a:lnSpc>
                <a:spcPct val="115000"/>
              </a:lnSpc>
              <a:spcAft>
                <a:spcPts val="1000"/>
              </a:spcAft>
            </a:pPr>
            <a:r>
              <a:rPr lang="en-US" b="1" dirty="0" err="1" smtClean="0">
                <a:solidFill>
                  <a:srgbClr val="002060"/>
                </a:solidFill>
                <a:latin typeface="Times New Roman" panose="02020603050405020304" pitchFamily="18" charset="0"/>
                <a:ea typeface="Calibri"/>
                <a:cs typeface="Times New Roman" panose="02020603050405020304" pitchFamily="18" charset="0"/>
              </a:rPr>
              <a:t>Үүний</a:t>
            </a:r>
            <a:r>
              <a:rPr lang="en-US" b="1" dirty="0" smtClean="0">
                <a:solidFill>
                  <a:srgbClr val="002060"/>
                </a:solidFill>
                <a:latin typeface="Times New Roman" panose="02020603050405020304" pitchFamily="18" charset="0"/>
                <a:ea typeface="Calibri"/>
                <a:cs typeface="Times New Roman" panose="02020603050405020304" pitchFamily="18" charset="0"/>
              </a:rPr>
              <a:t> </a:t>
            </a:r>
            <a:r>
              <a:rPr lang="en-US" b="1" dirty="0" err="1">
                <a:solidFill>
                  <a:srgbClr val="002060"/>
                </a:solidFill>
                <a:latin typeface="Times New Roman" panose="02020603050405020304" pitchFamily="18" charset="0"/>
                <a:ea typeface="Calibri"/>
                <a:cs typeface="Times New Roman" panose="02020603050405020304" pitchFamily="18" charset="0"/>
              </a:rPr>
              <a:t>үр</a:t>
            </a:r>
            <a:r>
              <a:rPr lang="en-US" b="1" dirty="0">
                <a:solidFill>
                  <a:srgbClr val="002060"/>
                </a:solidFill>
                <a:latin typeface="Times New Roman" panose="02020603050405020304" pitchFamily="18" charset="0"/>
                <a:ea typeface="Calibri"/>
                <a:cs typeface="Times New Roman" panose="02020603050405020304" pitchFamily="18" charset="0"/>
              </a:rPr>
              <a:t> </a:t>
            </a:r>
            <a:r>
              <a:rPr lang="en-US" b="1" dirty="0" err="1">
                <a:solidFill>
                  <a:srgbClr val="002060"/>
                </a:solidFill>
                <a:latin typeface="Times New Roman" panose="02020603050405020304" pitchFamily="18" charset="0"/>
                <a:ea typeface="Calibri"/>
                <a:cs typeface="Times New Roman" panose="02020603050405020304" pitchFamily="18" charset="0"/>
              </a:rPr>
              <a:t>нөлөөг</a:t>
            </a:r>
            <a:r>
              <a:rPr lang="en-US" b="1" dirty="0">
                <a:solidFill>
                  <a:srgbClr val="002060"/>
                </a:solidFill>
                <a:latin typeface="Times New Roman" panose="02020603050405020304" pitchFamily="18" charset="0"/>
                <a:ea typeface="Calibri"/>
                <a:cs typeface="Times New Roman" panose="02020603050405020304" pitchFamily="18" charset="0"/>
              </a:rPr>
              <a:t> </a:t>
            </a:r>
            <a:r>
              <a:rPr lang="mn-MN" b="1" dirty="0">
                <a:solidFill>
                  <a:srgbClr val="002060"/>
                </a:solidFill>
                <a:latin typeface="Times New Roman" panose="02020603050405020304" pitchFamily="18" charset="0"/>
                <a:ea typeface="Calibri"/>
                <a:cs typeface="Times New Roman" panose="02020603050405020304" pitchFamily="18" charset="0"/>
              </a:rPr>
              <a:t>үнэлэх, үр дүнг тооцох арга нь хяналт байдаг. Хууль тогтоомжоор тусгайлан иргэдийн Төлөөлөгчдийн болон Иргэдийн нийтийн Хурлын хяналтын хүрээг тогтоогоогүй ч хурал өөрөө бие даасан зохион байгуулалтын хэлбэрээр салбар бүртээ хяналт тавьж болдог. </a:t>
            </a:r>
            <a:endParaRPr lang="mn-MN" b="1" dirty="0" smtClean="0">
              <a:solidFill>
                <a:srgbClr val="002060"/>
              </a:solidFill>
              <a:latin typeface="Times New Roman" panose="02020603050405020304" pitchFamily="18" charset="0"/>
              <a:ea typeface="Calibri"/>
              <a:cs typeface="Times New Roman" panose="02020603050405020304" pitchFamily="18" charset="0"/>
            </a:endParaRPr>
          </a:p>
          <a:p>
            <a:pPr algn="just">
              <a:lnSpc>
                <a:spcPct val="115000"/>
              </a:lnSpc>
              <a:spcAft>
                <a:spcPts val="1000"/>
              </a:spcAft>
            </a:pPr>
            <a:r>
              <a:rPr lang="mn-MN" b="1" dirty="0" smtClean="0">
                <a:solidFill>
                  <a:srgbClr val="002060"/>
                </a:solidFill>
                <a:latin typeface="Times New Roman" panose="02020603050405020304" pitchFamily="18" charset="0"/>
                <a:ea typeface="Calibri"/>
                <a:cs typeface="Times New Roman" panose="02020603050405020304" pitchFamily="18" charset="0"/>
              </a:rPr>
              <a:t>Жишээлбэл</a:t>
            </a:r>
            <a:r>
              <a:rPr lang="mn-MN" b="1" dirty="0">
                <a:solidFill>
                  <a:srgbClr val="002060"/>
                </a:solidFill>
                <a:latin typeface="Times New Roman" panose="02020603050405020304" pitchFamily="18" charset="0"/>
                <a:ea typeface="Calibri"/>
                <a:cs typeface="Times New Roman" panose="02020603050405020304" pitchFamily="18" charset="0"/>
              </a:rPr>
              <a:t>: тухайлсан асуудалд хурлын тэргүүлэгчид, тухайн багаас сонгогдсон хурлын төлөөлөгч, иргэний төлөөллөөс бүрдсэн ажлын хэсгийг байгуулан холбогдох хяналт шалгалтыг зохион байгуулж ажлын </a:t>
            </a:r>
            <a:r>
              <a:rPr lang="mn-MN" b="1" dirty="0" smtClean="0">
                <a:solidFill>
                  <a:srgbClr val="002060"/>
                </a:solidFill>
                <a:latin typeface="Times New Roman" panose="02020603050405020304" pitchFamily="18" charset="0"/>
                <a:ea typeface="Calibri"/>
                <a:cs typeface="Times New Roman" panose="02020603050405020304" pitchFamily="18" charset="0"/>
              </a:rPr>
              <a:t>хэсэг           тайлангаа  хуралдаа  тайлагнаж а жилладаг</a:t>
            </a:r>
            <a:r>
              <a:rPr lang="mn-MN" b="1" dirty="0">
                <a:solidFill>
                  <a:srgbClr val="002060"/>
                </a:solidFill>
                <a:latin typeface="Times New Roman" panose="02020603050405020304" pitchFamily="18" charset="0"/>
                <a:ea typeface="Calibri"/>
                <a:cs typeface="Times New Roman" panose="02020603050405020304" pitchFamily="18" charset="0"/>
              </a:rPr>
              <a:t>. </a:t>
            </a:r>
            <a:endParaRPr lang="en-US" b="1" dirty="0">
              <a:solidFill>
                <a:srgbClr val="002060"/>
              </a:solidFill>
              <a:latin typeface="Times New Roman" panose="02020603050405020304" pitchFamily="18" charset="0"/>
              <a:ea typeface="Calibri"/>
              <a:cs typeface="Times New Roman" panose="02020603050405020304" pitchFamily="18" charset="0"/>
            </a:endParaRPr>
          </a:p>
          <a:p>
            <a:pPr algn="just">
              <a:lnSpc>
                <a:spcPct val="115000"/>
              </a:lnSpc>
              <a:spcAft>
                <a:spcPts val="1000"/>
              </a:spcAft>
            </a:pPr>
            <a:r>
              <a:rPr lang="mn-MN" sz="1600" b="1" dirty="0">
                <a:solidFill>
                  <a:srgbClr val="FF0000"/>
                </a:solidFill>
                <a:latin typeface="Times New Roman" panose="02020603050405020304" pitchFamily="18" charset="0"/>
                <a:ea typeface="Calibri"/>
                <a:cs typeface="Times New Roman" panose="02020603050405020304" pitchFamily="18" charset="0"/>
              </a:rPr>
              <a:t>Монгол улсын Үндсэн хуулийн 3-р зүйлийн 1-д Монгол улсад засгийн бүх эрх ард түмний мэдэлд байна. Монголын ард түмэн төрийн үйл хэрэгт шууд оролцож, мөн сонгож байгуулсан төрийн эрх барих төлөөлөгчдийн байгууллагаараа уламжлан энэхүү эрхээ эдлэнэ гэж заасан байдаг нь иргэдийн шийдвэр гаргах </a:t>
            </a:r>
            <a:r>
              <a:rPr lang="mn-MN" sz="1600" b="1" dirty="0" smtClean="0">
                <a:solidFill>
                  <a:srgbClr val="FF0000"/>
                </a:solidFill>
                <a:latin typeface="Times New Roman" panose="02020603050405020304" pitchFamily="18" charset="0"/>
                <a:ea typeface="Calibri"/>
                <a:cs typeface="Times New Roman" panose="02020603050405020304" pitchFamily="18" charset="0"/>
              </a:rPr>
              <a:t>     үйл </a:t>
            </a:r>
            <a:r>
              <a:rPr lang="mn-MN" sz="1600" b="1" dirty="0">
                <a:solidFill>
                  <a:srgbClr val="FF0000"/>
                </a:solidFill>
                <a:latin typeface="Times New Roman" panose="02020603050405020304" pitchFamily="18" charset="0"/>
                <a:ea typeface="Calibri"/>
                <a:cs typeface="Times New Roman" panose="02020603050405020304" pitchFamily="18" charset="0"/>
              </a:rPr>
              <a:t>явцад оролцох эрхийг хуульчлан баталгаажуулсан хэрэг юм</a:t>
            </a:r>
            <a:endParaRPr lang="en-US" sz="1600" b="1" dirty="0">
              <a:solidFill>
                <a:srgbClr val="FF0000"/>
              </a:solidFill>
              <a:effectLst/>
              <a:latin typeface="Times New Roman" panose="02020603050405020304" pitchFamily="18" charset="0"/>
              <a:ea typeface="Calibri"/>
              <a:cs typeface="Times New Roman" panose="02020603050405020304" pitchFamily="18" charset="0"/>
            </a:endParaRPr>
          </a:p>
        </p:txBody>
      </p:sp>
    </p:spTree>
    <p:extLst>
      <p:ext uri="{BB962C8B-B14F-4D97-AF65-F5344CB8AC3E}">
        <p14:creationId xmlns:p14="http://schemas.microsoft.com/office/powerpoint/2010/main" val="243712789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3400" y="914400"/>
            <a:ext cx="8458200" cy="5078313"/>
          </a:xfrm>
          <a:prstGeom prst="rect">
            <a:avLst/>
          </a:prstGeom>
        </p:spPr>
        <p:txBody>
          <a:bodyPr wrap="square">
            <a:spAutoFit/>
          </a:bodyPr>
          <a:lstStyle/>
          <a:p>
            <a:pPr algn="just">
              <a:lnSpc>
                <a:spcPct val="115000"/>
              </a:lnSpc>
              <a:spcAft>
                <a:spcPts val="1000"/>
              </a:spcAft>
            </a:pPr>
            <a:r>
              <a:rPr lang="mn-MN" sz="2000" b="1" dirty="0">
                <a:solidFill>
                  <a:srgbClr val="002060"/>
                </a:solidFill>
                <a:latin typeface="Times New Roman" panose="02020603050405020304" pitchFamily="18" charset="0"/>
                <a:ea typeface="Calibri"/>
                <a:cs typeface="Times New Roman" panose="02020603050405020304" pitchFamily="18" charset="0"/>
              </a:rPr>
              <a:t>Иргэдийн оролцоотой шийдвэр хамгийн сайн шийдвэр байдаг. ИТХ нь орон нутгийн асуудлаар тухайн орон нутгийн оршин суугчдын сайн сайхан амьдарлын төлөө тэдний хүсэл сонирхолд нийцсэн хамгийн сайн шийдвэр гаргахыг зорьдог. </a:t>
            </a:r>
            <a:endParaRPr lang="mn-MN" sz="2000" b="1" dirty="0" smtClean="0">
              <a:solidFill>
                <a:srgbClr val="002060"/>
              </a:solidFill>
              <a:latin typeface="Times New Roman" panose="02020603050405020304" pitchFamily="18" charset="0"/>
              <a:ea typeface="Calibri"/>
              <a:cs typeface="Times New Roman" panose="02020603050405020304" pitchFamily="18" charset="0"/>
            </a:endParaRPr>
          </a:p>
          <a:p>
            <a:pPr algn="just">
              <a:lnSpc>
                <a:spcPct val="115000"/>
              </a:lnSpc>
              <a:spcAft>
                <a:spcPts val="1000"/>
              </a:spcAft>
            </a:pPr>
            <a:r>
              <a:rPr lang="mn-MN" sz="2000" b="1" dirty="0" smtClean="0">
                <a:solidFill>
                  <a:srgbClr val="002060"/>
                </a:solidFill>
                <a:latin typeface="Times New Roman" panose="02020603050405020304" pitchFamily="18" charset="0"/>
                <a:ea typeface="Calibri"/>
                <a:cs typeface="Times New Roman" panose="02020603050405020304" pitchFamily="18" charset="0"/>
              </a:rPr>
              <a:t>Харин </a:t>
            </a:r>
            <a:r>
              <a:rPr lang="mn-MN" sz="2000" b="1" dirty="0">
                <a:solidFill>
                  <a:srgbClr val="002060"/>
                </a:solidFill>
                <a:latin typeface="Times New Roman" panose="02020603050405020304" pitchFamily="18" charset="0"/>
                <a:ea typeface="Calibri"/>
                <a:cs typeface="Times New Roman" panose="02020603050405020304" pitchFamily="18" charset="0"/>
              </a:rPr>
              <a:t>өөртөө юу хамгийн их </a:t>
            </a:r>
            <a:r>
              <a:rPr lang="mn-MN" sz="2000" b="1">
                <a:solidFill>
                  <a:srgbClr val="002060"/>
                </a:solidFill>
                <a:latin typeface="Times New Roman" panose="02020603050405020304" pitchFamily="18" charset="0"/>
                <a:ea typeface="Calibri"/>
                <a:cs typeface="Times New Roman" panose="02020603050405020304" pitchFamily="18" charset="0"/>
              </a:rPr>
              <a:t>хэрэгтэйг </a:t>
            </a:r>
            <a:r>
              <a:rPr lang="mn-MN" sz="2000" b="1" smtClean="0">
                <a:solidFill>
                  <a:srgbClr val="002060"/>
                </a:solidFill>
                <a:latin typeface="Times New Roman" panose="02020603050405020304" pitchFamily="18" charset="0"/>
                <a:ea typeface="Calibri"/>
                <a:cs typeface="Times New Roman" panose="02020603050405020304" pitchFamily="18" charset="0"/>
              </a:rPr>
              <a:t>хувь </a:t>
            </a:r>
            <a:r>
              <a:rPr lang="mn-MN" sz="2000" b="1" dirty="0">
                <a:solidFill>
                  <a:srgbClr val="002060"/>
                </a:solidFill>
                <a:latin typeface="Times New Roman" panose="02020603050405020304" pitchFamily="18" charset="0"/>
                <a:ea typeface="Calibri"/>
                <a:cs typeface="Times New Roman" panose="02020603050405020304" pitchFamily="18" charset="0"/>
              </a:rPr>
              <a:t>хүн өөрөө л хамгийн сайн мэддэг. </a:t>
            </a:r>
            <a:endParaRPr lang="en-US" sz="2000" b="1" dirty="0" smtClean="0">
              <a:solidFill>
                <a:srgbClr val="002060"/>
              </a:solidFill>
              <a:latin typeface="Times New Roman" panose="02020603050405020304" pitchFamily="18" charset="0"/>
              <a:ea typeface="Calibri"/>
              <a:cs typeface="Times New Roman" panose="02020603050405020304" pitchFamily="18" charset="0"/>
            </a:endParaRPr>
          </a:p>
          <a:p>
            <a:pPr algn="just">
              <a:lnSpc>
                <a:spcPct val="115000"/>
              </a:lnSpc>
              <a:spcAft>
                <a:spcPts val="1000"/>
              </a:spcAft>
            </a:pPr>
            <a:r>
              <a:rPr lang="mn-MN" sz="2000" b="1" dirty="0" smtClean="0">
                <a:solidFill>
                  <a:srgbClr val="002060"/>
                </a:solidFill>
                <a:latin typeface="Times New Roman" panose="02020603050405020304" pitchFamily="18" charset="0"/>
                <a:ea typeface="Calibri"/>
                <a:cs typeface="Times New Roman" panose="02020603050405020304" pitchFamily="18" charset="0"/>
              </a:rPr>
              <a:t>Мөн </a:t>
            </a:r>
            <a:r>
              <a:rPr lang="mn-MN" sz="2000" b="1" dirty="0">
                <a:solidFill>
                  <a:srgbClr val="002060"/>
                </a:solidFill>
                <a:latin typeface="Times New Roman" panose="02020603050405020304" pitchFamily="18" charset="0"/>
                <a:ea typeface="Calibri"/>
                <a:cs typeface="Times New Roman" panose="02020603050405020304" pitchFamily="18" charset="0"/>
              </a:rPr>
              <a:t>шийдвэрийн зөв бурууг хамгийн сайн хэлж чаддаг, өөрөө оролцож гаргасан шийдвэрийнхээ хэрэгжилтэд маш идэвхтэй оролцдог. Үүний үр дүнд ИТХ-ын үйл ажиллагаа сайжирч, иргэдэд хэрэгтэй шийдвэр гарах болно. </a:t>
            </a:r>
            <a:endParaRPr lang="en-US" sz="2000" b="1" dirty="0" smtClean="0">
              <a:solidFill>
                <a:srgbClr val="002060"/>
              </a:solidFill>
              <a:latin typeface="Times New Roman" panose="02020603050405020304" pitchFamily="18" charset="0"/>
              <a:ea typeface="Calibri"/>
              <a:cs typeface="Times New Roman" panose="02020603050405020304" pitchFamily="18" charset="0"/>
            </a:endParaRPr>
          </a:p>
          <a:p>
            <a:pPr algn="just">
              <a:lnSpc>
                <a:spcPct val="115000"/>
              </a:lnSpc>
              <a:spcAft>
                <a:spcPts val="1000"/>
              </a:spcAft>
            </a:pPr>
            <a:r>
              <a:rPr lang="mn-MN" sz="2000" b="1" dirty="0" smtClean="0">
                <a:solidFill>
                  <a:srgbClr val="FF0000"/>
                </a:solidFill>
                <a:latin typeface="Times New Roman" panose="02020603050405020304" pitchFamily="18" charset="0"/>
                <a:ea typeface="Calibri"/>
                <a:cs typeface="Times New Roman" panose="02020603050405020304" pitchFamily="18" charset="0"/>
              </a:rPr>
              <a:t>Иргэд </a:t>
            </a:r>
            <a:r>
              <a:rPr lang="mn-MN" sz="2000" b="1" dirty="0">
                <a:solidFill>
                  <a:srgbClr val="FF0000"/>
                </a:solidFill>
                <a:latin typeface="Times New Roman" panose="02020603050405020304" pitchFamily="18" charset="0"/>
                <a:ea typeface="Calibri"/>
                <a:cs typeface="Times New Roman" panose="02020603050405020304" pitchFamily="18" charset="0"/>
              </a:rPr>
              <a:t>шийдвэр гаргах ажиллагаанд хичнээн их оролцоотой байна шийдвэр гаргагчид, албан тушаалтнууд эрх мэдлээ урвуулан ашиглахаас сэргийлэх боломжтой болдог.</a:t>
            </a:r>
            <a:endParaRPr lang="en-US" sz="2000" b="1" dirty="0">
              <a:solidFill>
                <a:srgbClr val="FF0000"/>
              </a:solidFill>
              <a:effectLst/>
              <a:latin typeface="Times New Roman" panose="02020603050405020304" pitchFamily="18" charset="0"/>
              <a:ea typeface="Calibri"/>
              <a:cs typeface="Times New Roman" panose="02020603050405020304" pitchFamily="18" charset="0"/>
            </a:endParaRPr>
          </a:p>
        </p:txBody>
      </p:sp>
    </p:spTree>
    <p:extLst>
      <p:ext uri="{BB962C8B-B14F-4D97-AF65-F5344CB8AC3E}">
        <p14:creationId xmlns:p14="http://schemas.microsoft.com/office/powerpoint/2010/main" val="20376096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13657" y="762000"/>
            <a:ext cx="8305800" cy="4596130"/>
          </a:xfrm>
          <a:prstGeom prst="rect">
            <a:avLst/>
          </a:prstGeom>
        </p:spPr>
        <p:txBody>
          <a:bodyPr wrap="square">
            <a:spAutoFit/>
          </a:bodyPr>
          <a:lstStyle/>
          <a:p>
            <a:pPr algn="just">
              <a:lnSpc>
                <a:spcPct val="115000"/>
              </a:lnSpc>
              <a:spcAft>
                <a:spcPts val="1000"/>
              </a:spcAft>
            </a:pPr>
            <a:r>
              <a:rPr lang="mn-MN" sz="2000" b="1" dirty="0">
                <a:solidFill>
                  <a:srgbClr val="002060"/>
                </a:solidFill>
                <a:latin typeface="Times New Roman" panose="02020603050405020304" pitchFamily="18" charset="0"/>
                <a:ea typeface="Calibri"/>
                <a:cs typeface="Times New Roman" panose="02020603050405020304" pitchFamily="18" charset="0"/>
              </a:rPr>
              <a:t>ИТХ-аас батлан гаргах бодлогын чанартай баримт бичиг түүний төслийг боловсруулах явц нь нутгийн захиргааны байгууллагын нэг </a:t>
            </a:r>
            <a:r>
              <a:rPr lang="mn-MN" sz="2000" b="1" dirty="0" smtClean="0">
                <a:solidFill>
                  <a:srgbClr val="002060"/>
                </a:solidFill>
                <a:latin typeface="Times New Roman" panose="02020603050405020304" pitchFamily="18" charset="0"/>
                <a:ea typeface="Calibri"/>
                <a:cs typeface="Times New Roman" panose="02020603050405020304" pitchFamily="18" charset="0"/>
              </a:rPr>
              <a:t>   чиг     </a:t>
            </a:r>
            <a:r>
              <a:rPr lang="mn-MN" sz="2000" b="1" dirty="0">
                <a:solidFill>
                  <a:srgbClr val="002060"/>
                </a:solidFill>
                <a:latin typeface="Times New Roman" panose="02020603050405020304" pitchFamily="18" charset="0"/>
                <a:ea typeface="Calibri"/>
                <a:cs typeface="Times New Roman" panose="02020603050405020304" pitchFamily="18" charset="0"/>
              </a:rPr>
              <a:t>үүрэг мөн. </a:t>
            </a:r>
            <a:endParaRPr lang="mn-MN" sz="2000" b="1" dirty="0" smtClean="0">
              <a:solidFill>
                <a:srgbClr val="002060"/>
              </a:solidFill>
              <a:latin typeface="Times New Roman" panose="02020603050405020304" pitchFamily="18" charset="0"/>
              <a:ea typeface="Calibri"/>
              <a:cs typeface="Times New Roman" panose="02020603050405020304" pitchFamily="18" charset="0"/>
            </a:endParaRPr>
          </a:p>
          <a:p>
            <a:pPr algn="just">
              <a:lnSpc>
                <a:spcPct val="115000"/>
              </a:lnSpc>
              <a:spcAft>
                <a:spcPts val="1000"/>
              </a:spcAft>
            </a:pPr>
            <a:r>
              <a:rPr lang="mn-MN" sz="2000" b="1" dirty="0" smtClean="0">
                <a:solidFill>
                  <a:srgbClr val="002060"/>
                </a:solidFill>
                <a:latin typeface="Times New Roman" panose="02020603050405020304" pitchFamily="18" charset="0"/>
                <a:ea typeface="Calibri"/>
                <a:cs typeface="Times New Roman" panose="02020603050405020304" pitchFamily="18" charset="0"/>
              </a:rPr>
              <a:t>Хэдийгээр </a:t>
            </a:r>
            <a:r>
              <a:rPr lang="mn-MN" sz="2000" b="1" dirty="0">
                <a:solidFill>
                  <a:srgbClr val="002060"/>
                </a:solidFill>
                <a:latin typeface="Times New Roman" panose="02020603050405020304" pitchFamily="18" charset="0"/>
                <a:ea typeface="Calibri"/>
                <a:cs typeface="Times New Roman" panose="02020603050405020304" pitchFamily="18" charset="0"/>
              </a:rPr>
              <a:t>шийдвэрийн төслийг төрийн захиргааны байгууллагын мэргэжлийн боловсон хүчинд суурилан боловсруулдаг хэдий ч үүнд иргэдийн санал санаачлагыг тусгах </a:t>
            </a:r>
            <a:r>
              <a:rPr lang="mn-MN" sz="2000" b="1" dirty="0" smtClean="0">
                <a:solidFill>
                  <a:srgbClr val="002060"/>
                </a:solidFill>
                <a:latin typeface="Times New Roman" panose="02020603050405020304" pitchFamily="18" charset="0"/>
                <a:ea typeface="Calibri"/>
                <a:cs typeface="Times New Roman" panose="02020603050405020304" pitchFamily="18" charset="0"/>
              </a:rPr>
              <a:t>нь</a:t>
            </a:r>
            <a:r>
              <a:rPr lang="en-US" sz="2000" b="1" dirty="0" smtClean="0">
                <a:solidFill>
                  <a:srgbClr val="002060"/>
                </a:solidFill>
                <a:latin typeface="Times New Roman" panose="02020603050405020304" pitchFamily="18" charset="0"/>
                <a:ea typeface="Calibri"/>
                <a:cs typeface="Times New Roman" panose="02020603050405020304" pitchFamily="18" charset="0"/>
              </a:rPr>
              <a:t> </a:t>
            </a:r>
            <a:r>
              <a:rPr lang="mn-MN" sz="2000" b="1" dirty="0" smtClean="0">
                <a:solidFill>
                  <a:srgbClr val="002060"/>
                </a:solidFill>
                <a:latin typeface="Times New Roman" panose="02020603050405020304" pitchFamily="18" charset="0"/>
                <a:ea typeface="Calibri"/>
                <a:cs typeface="Times New Roman" panose="02020603050405020304" pitchFamily="18" charset="0"/>
              </a:rPr>
              <a:t>хамгийн </a:t>
            </a:r>
            <a:r>
              <a:rPr lang="mn-MN" sz="2000" b="1" dirty="0">
                <a:solidFill>
                  <a:srgbClr val="002060"/>
                </a:solidFill>
                <a:latin typeface="Times New Roman" panose="02020603050405020304" pitchFamily="18" charset="0"/>
                <a:ea typeface="Calibri"/>
                <a:cs typeface="Times New Roman" panose="02020603050405020304" pitchFamily="18" charset="0"/>
              </a:rPr>
              <a:t>чухал асуудал юм</a:t>
            </a:r>
            <a:r>
              <a:rPr lang="mn-MN" sz="2000" b="1" dirty="0" smtClean="0">
                <a:solidFill>
                  <a:srgbClr val="002060"/>
                </a:solidFill>
                <a:latin typeface="Times New Roman" panose="02020603050405020304" pitchFamily="18" charset="0"/>
                <a:ea typeface="Calibri"/>
                <a:cs typeface="Times New Roman" panose="02020603050405020304" pitchFamily="18" charset="0"/>
              </a:rPr>
              <a:t>.</a:t>
            </a:r>
          </a:p>
          <a:p>
            <a:pPr algn="just">
              <a:lnSpc>
                <a:spcPct val="115000"/>
              </a:lnSpc>
              <a:spcAft>
                <a:spcPts val="1000"/>
              </a:spcAft>
            </a:pPr>
            <a:r>
              <a:rPr lang="mn-MN" sz="2000" b="1" dirty="0" smtClean="0">
                <a:solidFill>
                  <a:srgbClr val="002060"/>
                </a:solidFill>
                <a:latin typeface="Times New Roman" panose="02020603050405020304" pitchFamily="18" charset="0"/>
                <a:ea typeface="Calibri"/>
                <a:cs typeface="Times New Roman" panose="02020603050405020304" pitchFamily="18" charset="0"/>
              </a:rPr>
              <a:t> </a:t>
            </a:r>
            <a:r>
              <a:rPr lang="mn-MN" sz="2000" b="1" dirty="0">
                <a:solidFill>
                  <a:srgbClr val="002060"/>
                </a:solidFill>
                <a:latin typeface="Times New Roman" panose="02020603050405020304" pitchFamily="18" charset="0"/>
                <a:ea typeface="Calibri"/>
                <a:cs typeface="Times New Roman" panose="02020603050405020304" pitchFamily="18" charset="0"/>
              </a:rPr>
              <a:t>Манай орны жишээнээс үзэхэд төсөл боловсруулах үе шатанд иргэд төдийлөн оролцдоггүй иргэд өөрсдөө оролцох шаардлагагүй </a:t>
            </a:r>
            <a:r>
              <a:rPr lang="mn-MN" sz="2000" b="1" dirty="0" smtClean="0">
                <a:solidFill>
                  <a:srgbClr val="002060"/>
                </a:solidFill>
                <a:latin typeface="Times New Roman" panose="02020603050405020304" pitchFamily="18" charset="0"/>
                <a:ea typeface="Calibri"/>
                <a:cs typeface="Times New Roman" panose="02020603050405020304" pitchFamily="18" charset="0"/>
              </a:rPr>
              <a:t>гэж ухамсарладаг </a:t>
            </a:r>
            <a:r>
              <a:rPr lang="mn-MN" sz="2000" b="1" dirty="0">
                <a:solidFill>
                  <a:srgbClr val="002060"/>
                </a:solidFill>
                <a:latin typeface="Times New Roman" panose="02020603050405020304" pitchFamily="18" charset="0"/>
                <a:ea typeface="Calibri"/>
                <a:cs typeface="Times New Roman" panose="02020603050405020304" pitchFamily="18" charset="0"/>
              </a:rPr>
              <a:t>явдал ажиглагдаж байна. Энд нэг орхигдож байгаа хөшүүрэг </a:t>
            </a:r>
            <a:r>
              <a:rPr lang="mn-MN" sz="2000" b="1" dirty="0" smtClean="0">
                <a:solidFill>
                  <a:srgbClr val="002060"/>
                </a:solidFill>
                <a:latin typeface="Times New Roman" panose="02020603050405020304" pitchFamily="18" charset="0"/>
                <a:ea typeface="Calibri"/>
                <a:cs typeface="Times New Roman" panose="02020603050405020304" pitchFamily="18" charset="0"/>
              </a:rPr>
              <a:t>бол багийн </a:t>
            </a:r>
            <a:r>
              <a:rPr lang="mn-MN" sz="2000" b="1" dirty="0">
                <a:solidFill>
                  <a:srgbClr val="002060"/>
                </a:solidFill>
                <a:latin typeface="Times New Roman" panose="02020603050405020304" pitchFamily="18" charset="0"/>
                <a:ea typeface="Calibri"/>
                <a:cs typeface="Times New Roman" panose="02020603050405020304" pitchFamily="18" charset="0"/>
              </a:rPr>
              <a:t>Иргэдийн Нийтийн хурал юм.</a:t>
            </a:r>
            <a:endParaRPr lang="en-US" sz="2000" b="1" dirty="0">
              <a:solidFill>
                <a:srgbClr val="002060"/>
              </a:solidFill>
              <a:effectLst/>
              <a:latin typeface="Times New Roman" panose="02020603050405020304" pitchFamily="18" charset="0"/>
              <a:ea typeface="Calibri"/>
              <a:cs typeface="Times New Roman" panose="02020603050405020304" pitchFamily="18" charset="0"/>
            </a:endParaRPr>
          </a:p>
        </p:txBody>
      </p:sp>
    </p:spTree>
    <p:extLst>
      <p:ext uri="{BB962C8B-B14F-4D97-AF65-F5344CB8AC3E}">
        <p14:creationId xmlns:p14="http://schemas.microsoft.com/office/powerpoint/2010/main" val="69725372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1000" y="243512"/>
            <a:ext cx="8610600" cy="5449697"/>
          </a:xfrm>
          <a:prstGeom prst="rect">
            <a:avLst/>
          </a:prstGeom>
        </p:spPr>
        <p:txBody>
          <a:bodyPr wrap="square">
            <a:spAutoFit/>
          </a:bodyPr>
          <a:lstStyle/>
          <a:p>
            <a:pPr algn="just">
              <a:lnSpc>
                <a:spcPct val="115000"/>
              </a:lnSpc>
              <a:spcAft>
                <a:spcPts val="1000"/>
              </a:spcAft>
            </a:pPr>
            <a:endParaRPr lang="mn-MN" b="1" dirty="0" smtClean="0">
              <a:solidFill>
                <a:srgbClr val="002060"/>
              </a:solidFill>
              <a:latin typeface="Times New Roman" panose="02020603050405020304" pitchFamily="18" charset="0"/>
              <a:ea typeface="Calibri"/>
              <a:cs typeface="Times New Roman" panose="02020603050405020304" pitchFamily="18" charset="0"/>
            </a:endParaRPr>
          </a:p>
          <a:p>
            <a:pPr algn="just">
              <a:lnSpc>
                <a:spcPct val="115000"/>
              </a:lnSpc>
              <a:spcAft>
                <a:spcPts val="1000"/>
              </a:spcAft>
            </a:pPr>
            <a:endParaRPr lang="mn-MN" b="1" dirty="0">
              <a:solidFill>
                <a:srgbClr val="002060"/>
              </a:solidFill>
              <a:latin typeface="Times New Roman" panose="02020603050405020304" pitchFamily="18" charset="0"/>
              <a:ea typeface="Calibri"/>
              <a:cs typeface="Times New Roman" panose="02020603050405020304" pitchFamily="18" charset="0"/>
            </a:endParaRPr>
          </a:p>
          <a:p>
            <a:pPr algn="just">
              <a:lnSpc>
                <a:spcPct val="115000"/>
              </a:lnSpc>
              <a:spcAft>
                <a:spcPts val="1000"/>
              </a:spcAft>
            </a:pPr>
            <a:endParaRPr lang="mn-MN" b="1" dirty="0" smtClean="0">
              <a:solidFill>
                <a:srgbClr val="002060"/>
              </a:solidFill>
              <a:latin typeface="Times New Roman" panose="02020603050405020304" pitchFamily="18" charset="0"/>
              <a:ea typeface="Calibri"/>
              <a:cs typeface="Times New Roman" panose="02020603050405020304" pitchFamily="18" charset="0"/>
            </a:endParaRPr>
          </a:p>
          <a:p>
            <a:pPr marL="285750" indent="-285750" algn="just">
              <a:lnSpc>
                <a:spcPct val="115000"/>
              </a:lnSpc>
              <a:spcAft>
                <a:spcPts val="1000"/>
              </a:spcAft>
              <a:buFont typeface="Arial" pitchFamily="34" charset="0"/>
              <a:buChar char="•"/>
            </a:pPr>
            <a:r>
              <a:rPr lang="mn-MN" b="1" dirty="0" smtClean="0">
                <a:solidFill>
                  <a:srgbClr val="002060"/>
                </a:solidFill>
                <a:latin typeface="Times New Roman" panose="02020603050405020304" pitchFamily="18" charset="0"/>
                <a:ea typeface="Calibri"/>
                <a:cs typeface="Times New Roman" panose="02020603050405020304" pitchFamily="18" charset="0"/>
              </a:rPr>
              <a:t>Тухайн </a:t>
            </a:r>
            <a:r>
              <a:rPr lang="mn-MN" b="1" dirty="0">
                <a:solidFill>
                  <a:srgbClr val="002060"/>
                </a:solidFill>
                <a:latin typeface="Times New Roman" panose="02020603050405020304" pitchFamily="18" charset="0"/>
                <a:ea typeface="Calibri"/>
                <a:cs typeface="Times New Roman" panose="02020603050405020304" pitchFamily="18" charset="0"/>
              </a:rPr>
              <a:t>орон нутгийн олон нийтийн мэдээллийн хэрэгсэл, телевиз сонин сэтгүүл, зурагт самбар зэргээр төсөл боловсруулж байгаа талаар ярилцлага нийтлэл иргэдэд хүргүүлэх, иргэдийн санал бодлыг тусгуулах, орон нутагт иргэний танхим болон бусад хэлбэрээр олон удаагийн хэлэлцүүлэг зохион байгуулах, шат дараалсан санал асуулга иргэдээс авах зэргээр төсөл боловсруулах шатанд иргэдийн оролцоог хангах</a:t>
            </a:r>
            <a:r>
              <a:rPr lang="mn-MN" b="1" dirty="0" smtClean="0">
                <a:solidFill>
                  <a:srgbClr val="002060"/>
                </a:solidFill>
                <a:latin typeface="Times New Roman" panose="02020603050405020304" pitchFamily="18" charset="0"/>
                <a:ea typeface="Calibri"/>
                <a:cs typeface="Times New Roman" panose="02020603050405020304" pitchFamily="18" charset="0"/>
              </a:rPr>
              <a:t>, энэ ажлыг </a:t>
            </a:r>
            <a:r>
              <a:rPr lang="mn-MN" b="1" dirty="0">
                <a:solidFill>
                  <a:srgbClr val="002060"/>
                </a:solidFill>
                <a:latin typeface="Times New Roman" panose="02020603050405020304" pitchFamily="18" charset="0"/>
                <a:ea typeface="Calibri"/>
                <a:cs typeface="Times New Roman" panose="02020603050405020304" pitchFamily="18" charset="0"/>
              </a:rPr>
              <a:t>тогтмол хийх </a:t>
            </a:r>
            <a:r>
              <a:rPr lang="mn-MN" b="1" dirty="0" smtClean="0">
                <a:solidFill>
                  <a:srgbClr val="002060"/>
                </a:solidFill>
                <a:latin typeface="Times New Roman" panose="02020603050405020304" pitchFamily="18" charset="0"/>
                <a:ea typeface="Calibri"/>
                <a:cs typeface="Times New Roman" panose="02020603050405020304" pitchFamily="18" charset="0"/>
              </a:rPr>
              <a:t>хэрэгтэ</a:t>
            </a:r>
            <a:r>
              <a:rPr lang="mn-MN" b="1" dirty="0" smtClean="0">
                <a:solidFill>
                  <a:srgbClr val="002060"/>
                </a:solidFill>
                <a:latin typeface="Times New Roman" panose="02020603050405020304" pitchFamily="18" charset="0"/>
                <a:ea typeface="Calibri"/>
                <a:cs typeface="Times New Roman" panose="02020603050405020304" pitchFamily="18" charset="0"/>
              </a:rPr>
              <a:t>й</a:t>
            </a:r>
          </a:p>
          <a:p>
            <a:pPr algn="just">
              <a:lnSpc>
                <a:spcPct val="115000"/>
              </a:lnSpc>
              <a:spcAft>
                <a:spcPts val="1000"/>
              </a:spcAft>
            </a:pPr>
            <a:endParaRPr lang="mn-MN" b="1" dirty="0" smtClean="0">
              <a:solidFill>
                <a:srgbClr val="002060"/>
              </a:solidFill>
              <a:latin typeface="Times New Roman" panose="02020603050405020304" pitchFamily="18" charset="0"/>
              <a:ea typeface="Calibri"/>
              <a:cs typeface="Times New Roman" panose="02020603050405020304" pitchFamily="18" charset="0"/>
            </a:endParaRPr>
          </a:p>
          <a:p>
            <a:pPr algn="just">
              <a:lnSpc>
                <a:spcPct val="115000"/>
              </a:lnSpc>
              <a:spcAft>
                <a:spcPts val="1000"/>
              </a:spcAft>
            </a:pPr>
            <a:endParaRPr lang="mn-MN" b="1" dirty="0">
              <a:solidFill>
                <a:srgbClr val="002060"/>
              </a:solidFill>
              <a:latin typeface="Times New Roman" panose="02020603050405020304" pitchFamily="18" charset="0"/>
              <a:ea typeface="Calibri"/>
              <a:cs typeface="Times New Roman" panose="02020603050405020304" pitchFamily="18" charset="0"/>
            </a:endParaRPr>
          </a:p>
          <a:p>
            <a:pPr algn="just">
              <a:lnSpc>
                <a:spcPct val="115000"/>
              </a:lnSpc>
              <a:spcAft>
                <a:spcPts val="1000"/>
              </a:spcAft>
            </a:pPr>
            <a:endParaRPr lang="mn-MN" b="1" dirty="0" smtClean="0">
              <a:solidFill>
                <a:srgbClr val="002060"/>
              </a:solidFill>
              <a:latin typeface="Times New Roman" panose="02020603050405020304" pitchFamily="18" charset="0"/>
              <a:ea typeface="Calibri"/>
              <a:cs typeface="Times New Roman" panose="02020603050405020304" pitchFamily="18" charset="0"/>
            </a:endParaRPr>
          </a:p>
          <a:p>
            <a:pPr algn="just">
              <a:lnSpc>
                <a:spcPct val="115000"/>
              </a:lnSpc>
              <a:spcAft>
                <a:spcPts val="1000"/>
              </a:spcAft>
            </a:pPr>
            <a:endParaRPr lang="mn-MN" b="1" dirty="0">
              <a:solidFill>
                <a:srgbClr val="002060"/>
              </a:solidFill>
              <a:latin typeface="Times New Roman" panose="02020603050405020304" pitchFamily="18" charset="0"/>
              <a:ea typeface="Calibri"/>
              <a:cs typeface="Times New Roman" panose="02020603050405020304" pitchFamily="18" charset="0"/>
            </a:endParaRPr>
          </a:p>
        </p:txBody>
      </p:sp>
    </p:spTree>
    <p:extLst>
      <p:ext uri="{BB962C8B-B14F-4D97-AF65-F5344CB8AC3E}">
        <p14:creationId xmlns:p14="http://schemas.microsoft.com/office/powerpoint/2010/main" val="144839643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09600" y="533400"/>
            <a:ext cx="8077200" cy="5688737"/>
          </a:xfrm>
          <a:prstGeom prst="rect">
            <a:avLst/>
          </a:prstGeom>
        </p:spPr>
        <p:txBody>
          <a:bodyPr wrap="square">
            <a:spAutoFit/>
          </a:bodyPr>
          <a:lstStyle/>
          <a:p>
            <a:pPr algn="just">
              <a:lnSpc>
                <a:spcPct val="115000"/>
              </a:lnSpc>
              <a:spcAft>
                <a:spcPts val="1000"/>
              </a:spcAft>
              <a:buFont typeface="Arial" pitchFamily="34" charset="0"/>
              <a:buChar char="•"/>
            </a:pPr>
            <a:endParaRPr lang="mn-MN" sz="2000" b="1" dirty="0" smtClean="0">
              <a:solidFill>
                <a:srgbClr val="002060"/>
              </a:solidFill>
              <a:latin typeface="Times New Roman" panose="02020603050405020304" pitchFamily="18" charset="0"/>
              <a:ea typeface="Calibri"/>
              <a:cs typeface="Times New Roman" panose="02020603050405020304" pitchFamily="18" charset="0"/>
            </a:endParaRPr>
          </a:p>
          <a:p>
            <a:pPr algn="just">
              <a:lnSpc>
                <a:spcPct val="115000"/>
              </a:lnSpc>
              <a:spcAft>
                <a:spcPts val="1000"/>
              </a:spcAft>
              <a:buFont typeface="Arial" pitchFamily="34" charset="0"/>
              <a:buChar char="•"/>
            </a:pPr>
            <a:r>
              <a:rPr lang="mn-MN" sz="2000" b="1" dirty="0" smtClean="0">
                <a:solidFill>
                  <a:srgbClr val="002060"/>
                </a:solidFill>
                <a:latin typeface="Times New Roman" panose="02020603050405020304" pitchFamily="18" charset="0"/>
                <a:ea typeface="Calibri"/>
                <a:cs typeface="Times New Roman" panose="02020603050405020304" pitchFamily="18" charset="0"/>
              </a:rPr>
              <a:t>Өнөөдрийн </a:t>
            </a:r>
            <a:r>
              <a:rPr lang="mn-MN" sz="2000" b="1" dirty="0">
                <a:solidFill>
                  <a:srgbClr val="002060"/>
                </a:solidFill>
                <a:latin typeface="Times New Roman" panose="02020603050405020304" pitchFamily="18" charset="0"/>
                <a:ea typeface="Calibri"/>
                <a:cs typeface="Times New Roman" panose="02020603050405020304" pitchFamily="18" charset="0"/>
              </a:rPr>
              <a:t>жишээн дээр харахад иргэд өөрсдөдөө ашигтай шийдвэрийн төсөлд ач холбогдол өгч оролцдог ба бусад зүйлсэд төдийлөн анхаарал хандуулахгүй байгаа нь ажиглагдаж байна. </a:t>
            </a:r>
            <a:endParaRPr lang="mn-MN" sz="2000" b="1" dirty="0" smtClean="0">
              <a:solidFill>
                <a:srgbClr val="002060"/>
              </a:solidFill>
              <a:latin typeface="Times New Roman" panose="02020603050405020304" pitchFamily="18" charset="0"/>
              <a:ea typeface="Calibri"/>
              <a:cs typeface="Times New Roman" panose="02020603050405020304" pitchFamily="18" charset="0"/>
            </a:endParaRPr>
          </a:p>
          <a:p>
            <a:pPr algn="just">
              <a:lnSpc>
                <a:spcPct val="115000"/>
              </a:lnSpc>
              <a:spcAft>
                <a:spcPts val="1000"/>
              </a:spcAft>
              <a:buFont typeface="Arial" pitchFamily="34" charset="0"/>
              <a:buChar char="•"/>
            </a:pPr>
            <a:r>
              <a:rPr lang="mn-MN" sz="2000" b="1" dirty="0" smtClean="0">
                <a:solidFill>
                  <a:srgbClr val="002060"/>
                </a:solidFill>
                <a:latin typeface="Times New Roman" panose="02020603050405020304" pitchFamily="18" charset="0"/>
                <a:ea typeface="Calibri"/>
                <a:cs typeface="Times New Roman" panose="02020603050405020304" pitchFamily="18" charset="0"/>
              </a:rPr>
              <a:t>Нэг </a:t>
            </a:r>
            <a:r>
              <a:rPr lang="mn-MN" sz="2000" b="1" dirty="0">
                <a:solidFill>
                  <a:srgbClr val="002060"/>
                </a:solidFill>
                <a:latin typeface="Times New Roman" panose="02020603050405020304" pitchFamily="18" charset="0"/>
                <a:ea typeface="Calibri"/>
                <a:cs typeface="Times New Roman" panose="02020603050405020304" pitchFamily="18" charset="0"/>
              </a:rPr>
              <a:t>талаас асуудалд иргэдийн оролцоог нэмэгдүүлэх тэдний санал санаачлагыг идэвхжүүлэх нь тухайн тойрогт сонгогдсон төлөөлөгчийн үүрэг юм. Орон нутагт мэдээллийн хэрэгсэл техникийн хангамж дутмаг байдгаас шалтгаалан иргэд тухай бүр мэдээлэл авах нь хомс байдаг</a:t>
            </a:r>
            <a:r>
              <a:rPr lang="mn-MN" sz="2000" b="1" dirty="0" smtClean="0">
                <a:solidFill>
                  <a:srgbClr val="002060"/>
                </a:solidFill>
                <a:latin typeface="Times New Roman" panose="02020603050405020304" pitchFamily="18" charset="0"/>
                <a:ea typeface="Calibri"/>
                <a:cs typeface="Times New Roman" panose="02020603050405020304" pitchFamily="18" charset="0"/>
              </a:rPr>
              <a:t>.</a:t>
            </a:r>
          </a:p>
          <a:p>
            <a:pPr algn="just">
              <a:lnSpc>
                <a:spcPct val="115000"/>
              </a:lnSpc>
              <a:spcAft>
                <a:spcPts val="1000"/>
              </a:spcAft>
              <a:buFont typeface="Arial" pitchFamily="34" charset="0"/>
              <a:buChar char="•"/>
            </a:pPr>
            <a:r>
              <a:rPr lang="mn-MN" sz="2000" b="1" dirty="0" smtClean="0">
                <a:solidFill>
                  <a:srgbClr val="002060"/>
                </a:solidFill>
                <a:latin typeface="Times New Roman" panose="02020603050405020304" pitchFamily="18" charset="0"/>
                <a:ea typeface="Calibri"/>
                <a:cs typeface="Times New Roman" panose="02020603050405020304" pitchFamily="18" charset="0"/>
              </a:rPr>
              <a:t> Багаас сонгогдсон сумын ИТХ-ын  төлөөлөгч багийн ИНХ-ын үйл ажиллагаанд оролцох,  ИНХурлын шийдвэрт  хяналт  тавих</a:t>
            </a:r>
          </a:p>
          <a:p>
            <a:pPr algn="just">
              <a:lnSpc>
                <a:spcPct val="115000"/>
              </a:lnSpc>
              <a:spcAft>
                <a:spcPts val="1000"/>
              </a:spcAft>
              <a:buFont typeface="Arial" pitchFamily="34" charset="0"/>
              <a:buChar char="•"/>
            </a:pPr>
            <a:endParaRPr lang="mn-MN" sz="2000" b="1" dirty="0">
              <a:solidFill>
                <a:srgbClr val="002060"/>
              </a:solidFill>
              <a:effectLst/>
              <a:latin typeface="Times New Roman" panose="02020603050405020304" pitchFamily="18" charset="0"/>
              <a:ea typeface="Calibri"/>
              <a:cs typeface="Times New Roman" panose="02020603050405020304" pitchFamily="18" charset="0"/>
            </a:endParaRPr>
          </a:p>
          <a:p>
            <a:pPr algn="just">
              <a:lnSpc>
                <a:spcPct val="115000"/>
              </a:lnSpc>
              <a:spcAft>
                <a:spcPts val="1000"/>
              </a:spcAft>
              <a:buFont typeface="Arial" pitchFamily="34" charset="0"/>
              <a:buChar char="•"/>
            </a:pPr>
            <a:endParaRPr lang="en-US" sz="2000" b="1" dirty="0">
              <a:solidFill>
                <a:srgbClr val="002060"/>
              </a:solidFill>
              <a:effectLst/>
              <a:latin typeface="Times New Roman" panose="02020603050405020304" pitchFamily="18" charset="0"/>
              <a:ea typeface="Calibri"/>
              <a:cs typeface="Times New Roman" panose="02020603050405020304" pitchFamily="18" charset="0"/>
            </a:endParaRPr>
          </a:p>
        </p:txBody>
      </p:sp>
    </p:spTree>
    <p:extLst>
      <p:ext uri="{BB962C8B-B14F-4D97-AF65-F5344CB8AC3E}">
        <p14:creationId xmlns:p14="http://schemas.microsoft.com/office/powerpoint/2010/main" val="175307699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20486" y="1447800"/>
            <a:ext cx="7848600" cy="1494768"/>
          </a:xfrm>
          <a:prstGeom prst="rect">
            <a:avLst/>
          </a:prstGeom>
        </p:spPr>
        <p:txBody>
          <a:bodyPr wrap="square">
            <a:spAutoFit/>
          </a:bodyPr>
          <a:lstStyle/>
          <a:p>
            <a:pPr algn="ctr">
              <a:lnSpc>
                <a:spcPct val="115000"/>
              </a:lnSpc>
              <a:spcAft>
                <a:spcPts val="1000"/>
              </a:spcAft>
            </a:pPr>
            <a:r>
              <a:rPr lang="mn-MN" sz="2400" b="1" dirty="0">
                <a:solidFill>
                  <a:srgbClr val="FF0000"/>
                </a:solidFill>
                <a:latin typeface="Times New Roman" panose="02020603050405020304" pitchFamily="18" charset="0"/>
                <a:ea typeface="Calibri"/>
                <a:cs typeface="Times New Roman" panose="02020603050405020304" pitchFamily="18" charset="0"/>
              </a:rPr>
              <a:t>Гурав.</a:t>
            </a:r>
            <a:r>
              <a:rPr lang="mn-MN" sz="2400" dirty="0">
                <a:solidFill>
                  <a:srgbClr val="FF0000"/>
                </a:solidFill>
                <a:latin typeface="Times New Roman" panose="02020603050405020304" pitchFamily="18" charset="0"/>
                <a:ea typeface="Calibri"/>
                <a:cs typeface="Times New Roman" panose="02020603050405020304" pitchFamily="18" charset="0"/>
              </a:rPr>
              <a:t> </a:t>
            </a:r>
            <a:r>
              <a:rPr lang="mn-MN" sz="2400" b="1" dirty="0">
                <a:solidFill>
                  <a:srgbClr val="FF0000"/>
                </a:solidFill>
                <a:latin typeface="Times New Roman" panose="02020603050405020304" pitchFamily="18" charset="0"/>
                <a:ea typeface="Calibri"/>
                <a:cs typeface="Times New Roman" panose="02020603050405020304" pitchFamily="18" charset="0"/>
              </a:rPr>
              <a:t>Шийдвэрийн хэрэгжилтэд хяналт тавих</a:t>
            </a:r>
            <a:endParaRPr lang="en-US" sz="2400" dirty="0">
              <a:solidFill>
                <a:srgbClr val="FF0000"/>
              </a:solidFill>
              <a:latin typeface="Times New Roman" panose="02020603050405020304" pitchFamily="18" charset="0"/>
              <a:ea typeface="Calibri"/>
              <a:cs typeface="Times New Roman" panose="02020603050405020304" pitchFamily="18" charset="0"/>
            </a:endParaRPr>
          </a:p>
          <a:p>
            <a:pPr marL="342900" marR="0" lvl="0" indent="-342900">
              <a:lnSpc>
                <a:spcPct val="115000"/>
              </a:lnSpc>
              <a:spcBef>
                <a:spcPts val="0"/>
              </a:spcBef>
              <a:spcAft>
                <a:spcPts val="0"/>
              </a:spcAft>
              <a:buFont typeface="Arial"/>
              <a:buChar char="-"/>
            </a:pPr>
            <a:r>
              <a:rPr lang="mn-MN" sz="2400" dirty="0">
                <a:solidFill>
                  <a:srgbClr val="002060"/>
                </a:solidFill>
                <a:latin typeface="Times New Roman" panose="02020603050405020304" pitchFamily="18" charset="0"/>
                <a:ea typeface="Calibri"/>
                <a:cs typeface="Times New Roman" panose="02020603050405020304" pitchFamily="18" charset="0"/>
              </a:rPr>
              <a:t>Хяналтын хэлбэрүүд</a:t>
            </a:r>
            <a:endParaRPr lang="en-US" sz="2400" dirty="0">
              <a:solidFill>
                <a:srgbClr val="002060"/>
              </a:solidFill>
              <a:latin typeface="Times New Roman" panose="02020603050405020304" pitchFamily="18" charset="0"/>
              <a:ea typeface="Calibri"/>
              <a:cs typeface="Times New Roman" panose="02020603050405020304" pitchFamily="18" charset="0"/>
            </a:endParaRPr>
          </a:p>
          <a:p>
            <a:pPr marL="342900" marR="0" lvl="0" indent="-342900">
              <a:lnSpc>
                <a:spcPct val="115000"/>
              </a:lnSpc>
              <a:spcBef>
                <a:spcPts val="0"/>
              </a:spcBef>
              <a:spcAft>
                <a:spcPts val="0"/>
              </a:spcAft>
              <a:buFont typeface="Arial"/>
              <a:buChar char="-"/>
            </a:pPr>
            <a:r>
              <a:rPr lang="mn-MN" sz="2400" dirty="0">
                <a:solidFill>
                  <a:srgbClr val="002060"/>
                </a:solidFill>
                <a:latin typeface="Times New Roman" panose="02020603050405020304" pitchFamily="18" charset="0"/>
                <a:ea typeface="Calibri"/>
                <a:cs typeface="Times New Roman" panose="02020603050405020304" pitchFamily="18" charset="0"/>
              </a:rPr>
              <a:t>Иргэний оролцоотой </a:t>
            </a:r>
            <a:r>
              <a:rPr lang="mn-MN" sz="2400" dirty="0" smtClean="0">
                <a:solidFill>
                  <a:srgbClr val="002060"/>
                </a:solidFill>
                <a:latin typeface="Times New Roman" panose="02020603050405020304" pitchFamily="18" charset="0"/>
                <a:ea typeface="Calibri"/>
                <a:cs typeface="Times New Roman" panose="02020603050405020304" pitchFamily="18" charset="0"/>
              </a:rPr>
              <a:t>хяналт</a:t>
            </a:r>
            <a:endParaRPr lang="en-US" sz="2400" dirty="0">
              <a:solidFill>
                <a:srgbClr val="002060"/>
              </a:solidFill>
              <a:latin typeface="Times New Roman" panose="02020603050405020304" pitchFamily="18" charset="0"/>
              <a:ea typeface="Calibri"/>
              <a:cs typeface="Times New Roman" panose="02020603050405020304" pitchFamily="18" charset="0"/>
            </a:endParaRPr>
          </a:p>
        </p:txBody>
      </p:sp>
      <p:pic>
        <p:nvPicPr>
          <p:cNvPr id="3" name="Picture 3" descr="C:\Users\Institute\Desktop\picture from net\mendleh_yson-middle.jpg"/>
          <p:cNvPicPr>
            <a:picLocks noChangeAspect="1" noChangeArrowheads="1"/>
          </p:cNvPicPr>
          <p:nvPr/>
        </p:nvPicPr>
        <p:blipFill>
          <a:blip r:embed="rId3" cstate="print"/>
          <a:srcRect/>
          <a:stretch>
            <a:fillRect/>
          </a:stretch>
        </p:blipFill>
        <p:spPr bwMode="auto">
          <a:xfrm>
            <a:off x="4544786" y="3657600"/>
            <a:ext cx="3810000" cy="2514600"/>
          </a:xfrm>
          <a:prstGeom prst="rect">
            <a:avLst/>
          </a:prstGeom>
          <a:noFill/>
        </p:spPr>
      </p:pic>
    </p:spTree>
    <p:extLst>
      <p:ext uri="{BB962C8B-B14F-4D97-AF65-F5344CB8AC3E}">
        <p14:creationId xmlns:p14="http://schemas.microsoft.com/office/powerpoint/2010/main" val="23848627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diamond(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7200" y="304800"/>
            <a:ext cx="8534400" cy="3919022"/>
          </a:xfrm>
          <a:prstGeom prst="rect">
            <a:avLst/>
          </a:prstGeom>
        </p:spPr>
        <p:txBody>
          <a:bodyPr wrap="square">
            <a:spAutoFit/>
          </a:bodyPr>
          <a:lstStyle/>
          <a:p>
            <a:pPr algn="just">
              <a:lnSpc>
                <a:spcPct val="115000"/>
              </a:lnSpc>
              <a:spcAft>
                <a:spcPts val="1000"/>
              </a:spcAft>
            </a:pPr>
            <a:r>
              <a:rPr lang="mn-MN" sz="2000" b="1" dirty="0">
                <a:solidFill>
                  <a:srgbClr val="002060"/>
                </a:solidFill>
                <a:latin typeface="Times New Roman" panose="02020603050405020304" pitchFamily="18" charset="0"/>
                <a:ea typeface="Calibri"/>
                <a:cs typeface="Times New Roman" panose="02020603050405020304" pitchFamily="18" charset="0"/>
              </a:rPr>
              <a:t>Ардчилсан нийгэмд иргэдийн оролцооны олон салбар чиглэлүүд байдгийн тод </a:t>
            </a:r>
            <a:r>
              <a:rPr lang="mn-MN" sz="2000" b="1" dirty="0" smtClean="0">
                <a:solidFill>
                  <a:srgbClr val="002060"/>
                </a:solidFill>
                <a:latin typeface="Times New Roman" panose="02020603050405020304" pitchFamily="18" charset="0"/>
                <a:ea typeface="Calibri"/>
                <a:cs typeface="Times New Roman" panose="02020603050405020304" pitchFamily="18" charset="0"/>
              </a:rPr>
              <a:t> жишээ  бол</a:t>
            </a:r>
            <a:r>
              <a:rPr lang="mn-MN" sz="2000" b="1" dirty="0" smtClean="0">
                <a:solidFill>
                  <a:srgbClr val="002060"/>
                </a:solidFill>
                <a:latin typeface="Times New Roman" panose="02020603050405020304" pitchFamily="18" charset="0"/>
                <a:ea typeface="Calibri"/>
                <a:cs typeface="Times New Roman" panose="02020603050405020304" pitchFamily="18" charset="0"/>
              </a:rPr>
              <a:t>:</a:t>
            </a:r>
          </a:p>
          <a:p>
            <a:pPr algn="just">
              <a:lnSpc>
                <a:spcPct val="115000"/>
              </a:lnSpc>
              <a:spcAft>
                <a:spcPts val="1000"/>
              </a:spcAft>
              <a:buFont typeface="Wingdings" pitchFamily="2" charset="2"/>
              <a:buChar char="§"/>
            </a:pPr>
            <a:r>
              <a:rPr lang="mn-MN" sz="2000" b="1" dirty="0" smtClean="0">
                <a:solidFill>
                  <a:srgbClr val="002060"/>
                </a:solidFill>
                <a:latin typeface="Times New Roman" panose="02020603050405020304" pitchFamily="18" charset="0"/>
                <a:ea typeface="Calibri"/>
                <a:cs typeface="Times New Roman" panose="02020603050405020304" pitchFamily="18" charset="0"/>
              </a:rPr>
              <a:t> </a:t>
            </a:r>
            <a:r>
              <a:rPr lang="mn-MN" sz="2000" b="1" dirty="0">
                <a:solidFill>
                  <a:srgbClr val="002060"/>
                </a:solidFill>
                <a:latin typeface="Times New Roman" panose="02020603050405020304" pitchFamily="18" charset="0"/>
                <a:ea typeface="Calibri"/>
                <a:cs typeface="Times New Roman" panose="02020603050405020304" pitchFamily="18" charset="0"/>
              </a:rPr>
              <a:t>эрүүл орчинд амьдрах эрхээ </a:t>
            </a:r>
            <a:r>
              <a:rPr lang="mn-MN" sz="2000" b="1" dirty="0" smtClean="0">
                <a:solidFill>
                  <a:srgbClr val="002060"/>
                </a:solidFill>
                <a:latin typeface="Times New Roman" panose="02020603050405020304" pitchFamily="18" charset="0"/>
                <a:ea typeface="Calibri"/>
                <a:cs typeface="Times New Roman" panose="02020603050405020304" pitchFamily="18" charset="0"/>
              </a:rPr>
              <a:t>шаардах</a:t>
            </a:r>
          </a:p>
          <a:p>
            <a:pPr algn="just">
              <a:lnSpc>
                <a:spcPct val="115000"/>
              </a:lnSpc>
              <a:spcAft>
                <a:spcPts val="1000"/>
              </a:spcAft>
              <a:buFont typeface="Wingdings" pitchFamily="2" charset="2"/>
              <a:buChar char="§"/>
            </a:pPr>
            <a:r>
              <a:rPr lang="mn-MN" sz="2000" b="1" dirty="0" smtClean="0">
                <a:solidFill>
                  <a:srgbClr val="002060"/>
                </a:solidFill>
                <a:latin typeface="Times New Roman" panose="02020603050405020304" pitchFamily="18" charset="0"/>
                <a:ea typeface="Calibri"/>
                <a:cs typeface="Times New Roman" panose="02020603050405020304" pitchFamily="18" charset="0"/>
              </a:rPr>
              <a:t> </a:t>
            </a:r>
            <a:r>
              <a:rPr lang="mn-MN" sz="2000" b="1" dirty="0">
                <a:solidFill>
                  <a:srgbClr val="002060"/>
                </a:solidFill>
                <a:latin typeface="Times New Roman" panose="02020603050405020304" pitchFamily="18" charset="0"/>
                <a:ea typeface="Calibri"/>
                <a:cs typeface="Times New Roman" panose="02020603050405020304" pitchFamily="18" charset="0"/>
              </a:rPr>
              <a:t>мэдээлэл авах </a:t>
            </a:r>
            <a:r>
              <a:rPr lang="mn-MN" sz="2000" b="1" dirty="0" smtClean="0">
                <a:solidFill>
                  <a:srgbClr val="002060"/>
                </a:solidFill>
                <a:latin typeface="Times New Roman" panose="02020603050405020304" pitchFamily="18" charset="0"/>
                <a:ea typeface="Calibri"/>
                <a:cs typeface="Times New Roman" panose="02020603050405020304" pitchFamily="18" charset="0"/>
              </a:rPr>
              <a:t>эрх</a:t>
            </a:r>
          </a:p>
          <a:p>
            <a:pPr algn="just">
              <a:lnSpc>
                <a:spcPct val="115000"/>
              </a:lnSpc>
              <a:spcAft>
                <a:spcPts val="1000"/>
              </a:spcAft>
              <a:buFont typeface="Wingdings" pitchFamily="2" charset="2"/>
              <a:buChar char="§"/>
            </a:pPr>
            <a:r>
              <a:rPr lang="mn-MN" sz="2000" b="1" dirty="0" smtClean="0">
                <a:solidFill>
                  <a:srgbClr val="002060"/>
                </a:solidFill>
                <a:latin typeface="Times New Roman" panose="02020603050405020304" pitchFamily="18" charset="0"/>
                <a:ea typeface="Calibri"/>
                <a:cs typeface="Times New Roman" panose="02020603050405020304" pitchFamily="18" charset="0"/>
              </a:rPr>
              <a:t> </a:t>
            </a:r>
            <a:r>
              <a:rPr lang="mn-MN" sz="2000" b="1" dirty="0">
                <a:solidFill>
                  <a:srgbClr val="002060"/>
                </a:solidFill>
                <a:latin typeface="Times New Roman" panose="02020603050405020304" pitchFamily="18" charset="0"/>
                <a:ea typeface="Calibri"/>
                <a:cs typeface="Times New Roman" panose="02020603050405020304" pitchFamily="18" charset="0"/>
              </a:rPr>
              <a:t>оршин суугаа нутаг дэвсгэрийн </a:t>
            </a:r>
            <a:r>
              <a:rPr lang="mn-MN" sz="2000" b="1" dirty="0" smtClean="0">
                <a:solidFill>
                  <a:srgbClr val="002060"/>
                </a:solidFill>
                <a:latin typeface="Times New Roman" panose="02020603050405020304" pitchFamily="18" charset="0"/>
                <a:ea typeface="Calibri"/>
                <a:cs typeface="Times New Roman" panose="02020603050405020304" pitchFamily="18" charset="0"/>
              </a:rPr>
              <a:t> хөгжлийг </a:t>
            </a:r>
            <a:r>
              <a:rPr lang="mn-MN" sz="2000" b="1" dirty="0">
                <a:solidFill>
                  <a:srgbClr val="002060"/>
                </a:solidFill>
                <a:latin typeface="Times New Roman" panose="02020603050405020304" pitchFamily="18" charset="0"/>
                <a:ea typeface="Calibri"/>
                <a:cs typeface="Times New Roman" panose="02020603050405020304" pitchFamily="18" charset="0"/>
              </a:rPr>
              <a:t>хамтран </a:t>
            </a:r>
            <a:r>
              <a:rPr lang="mn-MN" sz="2000" b="1" dirty="0" smtClean="0">
                <a:solidFill>
                  <a:srgbClr val="002060"/>
                </a:solidFill>
                <a:latin typeface="Times New Roman" panose="02020603050405020304" pitchFamily="18" charset="0"/>
                <a:ea typeface="Calibri"/>
                <a:cs typeface="Times New Roman" panose="02020603050405020304" pitchFamily="18" charset="0"/>
              </a:rPr>
              <a:t>төлөвлөх</a:t>
            </a:r>
          </a:p>
          <a:p>
            <a:pPr algn="just">
              <a:lnSpc>
                <a:spcPct val="115000"/>
              </a:lnSpc>
              <a:spcAft>
                <a:spcPts val="1000"/>
              </a:spcAft>
              <a:buFont typeface="Wingdings" pitchFamily="2" charset="2"/>
              <a:buChar char="§"/>
            </a:pPr>
            <a:r>
              <a:rPr lang="mn-MN" sz="2000" b="1" dirty="0" smtClean="0">
                <a:solidFill>
                  <a:srgbClr val="002060"/>
                </a:solidFill>
                <a:latin typeface="Times New Roman" panose="02020603050405020304" pitchFamily="18" charset="0"/>
                <a:ea typeface="Calibri"/>
                <a:cs typeface="Times New Roman" panose="02020603050405020304" pitchFamily="18" charset="0"/>
              </a:rPr>
              <a:t>төр </a:t>
            </a:r>
            <a:r>
              <a:rPr lang="mn-MN" sz="2000" b="1" dirty="0">
                <a:solidFill>
                  <a:srgbClr val="002060"/>
                </a:solidFill>
                <a:latin typeface="Times New Roman" panose="02020603050405020304" pitchFamily="18" charset="0"/>
                <a:ea typeface="Calibri"/>
                <a:cs typeface="Times New Roman" panose="02020603050405020304" pitchFamily="18" charset="0"/>
              </a:rPr>
              <a:t>засаг орон нутгийн удирдлагаас гарч буй шийдвэр, хууль тогтоомжинд саналаа </a:t>
            </a:r>
            <a:r>
              <a:rPr lang="mn-MN" sz="2000" b="1" dirty="0" smtClean="0">
                <a:solidFill>
                  <a:srgbClr val="002060"/>
                </a:solidFill>
                <a:latin typeface="Times New Roman" panose="02020603050405020304" pitchFamily="18" charset="0"/>
                <a:ea typeface="Calibri"/>
                <a:cs typeface="Times New Roman" panose="02020603050405020304" pitchFamily="18" charset="0"/>
              </a:rPr>
              <a:t>оруулах</a:t>
            </a:r>
          </a:p>
          <a:p>
            <a:pPr algn="just">
              <a:lnSpc>
                <a:spcPct val="115000"/>
              </a:lnSpc>
              <a:spcAft>
                <a:spcPts val="1000"/>
              </a:spcAft>
              <a:buFont typeface="Wingdings" pitchFamily="2" charset="2"/>
              <a:buChar char="§"/>
            </a:pPr>
            <a:r>
              <a:rPr lang="mn-MN" sz="2000" b="1" dirty="0" smtClean="0">
                <a:solidFill>
                  <a:srgbClr val="002060"/>
                </a:solidFill>
                <a:latin typeface="Times New Roman" panose="02020603050405020304" pitchFamily="18" charset="0"/>
                <a:ea typeface="Calibri"/>
                <a:cs typeface="Times New Roman" panose="02020603050405020304" pitchFamily="18" charset="0"/>
              </a:rPr>
              <a:t> </a:t>
            </a:r>
            <a:r>
              <a:rPr lang="mn-MN" sz="2000" b="1" dirty="0">
                <a:solidFill>
                  <a:srgbClr val="002060"/>
                </a:solidFill>
                <a:latin typeface="Times New Roman" panose="02020603050405020304" pitchFamily="18" charset="0"/>
                <a:ea typeface="Calibri"/>
                <a:cs typeface="Times New Roman" panose="02020603050405020304" pitchFamily="18" charset="0"/>
              </a:rPr>
              <a:t>хэрэгжилтэнд нь хяналт тавих, залруулах гэх мэт улс төрийн оролцооны </a:t>
            </a:r>
            <a:r>
              <a:rPr lang="mn-MN" sz="2000" b="1" dirty="0" smtClean="0">
                <a:solidFill>
                  <a:srgbClr val="002060"/>
                </a:solidFill>
                <a:latin typeface="Times New Roman" panose="02020603050405020304" pitchFamily="18" charset="0"/>
                <a:ea typeface="Calibri"/>
                <a:cs typeface="Times New Roman" panose="02020603050405020304" pitchFamily="18" charset="0"/>
              </a:rPr>
              <a:t> эрхүүд </a:t>
            </a:r>
            <a:r>
              <a:rPr lang="mn-MN" sz="2000" b="1" dirty="0">
                <a:solidFill>
                  <a:srgbClr val="002060"/>
                </a:solidFill>
                <a:latin typeface="Times New Roman" panose="02020603050405020304" pitchFamily="18" charset="0"/>
                <a:ea typeface="Calibri"/>
                <a:cs typeface="Times New Roman" panose="02020603050405020304" pitchFamily="18" charset="0"/>
              </a:rPr>
              <a:t>хамгаас </a:t>
            </a:r>
            <a:r>
              <a:rPr lang="mn-MN" sz="2000" b="1" dirty="0" smtClean="0">
                <a:solidFill>
                  <a:srgbClr val="002060"/>
                </a:solidFill>
                <a:latin typeface="Times New Roman" panose="02020603050405020304" pitchFamily="18" charset="0"/>
                <a:ea typeface="Calibri"/>
                <a:cs typeface="Times New Roman" panose="02020603050405020304" pitchFamily="18" charset="0"/>
              </a:rPr>
              <a:t> чухалд  тавигддаг</a:t>
            </a:r>
            <a:r>
              <a:rPr lang="mn-MN" sz="2000" b="1" dirty="0">
                <a:solidFill>
                  <a:srgbClr val="002060"/>
                </a:solidFill>
                <a:latin typeface="Times New Roman" panose="02020603050405020304" pitchFamily="18" charset="0"/>
                <a:ea typeface="Calibri"/>
                <a:cs typeface="Times New Roman" panose="02020603050405020304" pitchFamily="18" charset="0"/>
              </a:rPr>
              <a:t>. </a:t>
            </a:r>
            <a:endParaRPr lang="en-US" b="1" dirty="0">
              <a:solidFill>
                <a:srgbClr val="002060"/>
              </a:solidFill>
              <a:effectLst/>
              <a:latin typeface="Times New Roman" panose="02020603050405020304" pitchFamily="18" charset="0"/>
              <a:ea typeface="Calibri"/>
              <a:cs typeface="Times New Roman" panose="02020603050405020304" pitchFamily="18" charset="0"/>
            </a:endParaRPr>
          </a:p>
        </p:txBody>
      </p:sp>
    </p:spTree>
    <p:extLst>
      <p:ext uri="{BB962C8B-B14F-4D97-AF65-F5344CB8AC3E}">
        <p14:creationId xmlns:p14="http://schemas.microsoft.com/office/powerpoint/2010/main" val="328338897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3400" y="990600"/>
            <a:ext cx="8458200" cy="5016758"/>
          </a:xfrm>
          <a:prstGeom prst="rect">
            <a:avLst/>
          </a:prstGeom>
        </p:spPr>
        <p:txBody>
          <a:bodyPr wrap="square">
            <a:spAutoFit/>
          </a:bodyPr>
          <a:lstStyle/>
          <a:p>
            <a:pPr>
              <a:buFont typeface="Wingdings" pitchFamily="2" charset="2"/>
              <a:buChar char="§"/>
            </a:pPr>
            <a:endParaRPr lang="mn-MN" sz="2000" b="1" dirty="0" smtClean="0">
              <a:solidFill>
                <a:srgbClr val="002060"/>
              </a:solidFill>
              <a:latin typeface="Times New Roman" panose="02020603050405020304" pitchFamily="18" charset="0"/>
              <a:ea typeface="Calibri"/>
              <a:cs typeface="Times New Roman" panose="02020603050405020304" pitchFamily="18" charset="0"/>
            </a:endParaRPr>
          </a:p>
          <a:p>
            <a:pPr>
              <a:buFont typeface="Wingdings" pitchFamily="2" charset="2"/>
              <a:buChar char="§"/>
            </a:pPr>
            <a:endParaRPr lang="mn-MN" sz="2000" b="1" dirty="0">
              <a:solidFill>
                <a:srgbClr val="002060"/>
              </a:solidFill>
              <a:latin typeface="Times New Roman" panose="02020603050405020304" pitchFamily="18" charset="0"/>
              <a:ea typeface="Calibri"/>
              <a:cs typeface="Times New Roman" panose="02020603050405020304" pitchFamily="18" charset="0"/>
            </a:endParaRPr>
          </a:p>
          <a:p>
            <a:pPr>
              <a:buFont typeface="Wingdings" pitchFamily="2" charset="2"/>
              <a:buChar char="§"/>
            </a:pPr>
            <a:r>
              <a:rPr lang="mn-MN" sz="2000" b="1" dirty="0" smtClean="0">
                <a:solidFill>
                  <a:srgbClr val="002060"/>
                </a:solidFill>
                <a:latin typeface="Times New Roman" panose="02020603050405020304" pitchFamily="18" charset="0"/>
                <a:ea typeface="Calibri"/>
                <a:cs typeface="Times New Roman" panose="02020603050405020304" pitchFamily="18" charset="0"/>
              </a:rPr>
              <a:t>Иргэдийн өдөр </a:t>
            </a:r>
            <a:r>
              <a:rPr lang="mn-MN" sz="2000" b="1" dirty="0" smtClean="0">
                <a:solidFill>
                  <a:srgbClr val="002060"/>
                </a:solidFill>
                <a:latin typeface="Times New Roman" panose="02020603050405020304" pitchFamily="18" charset="0"/>
                <a:ea typeface="Calibri"/>
                <a:cs typeface="Times New Roman" panose="02020603050405020304" pitchFamily="18" charset="0"/>
              </a:rPr>
              <a:t>тутмын амьдралынх нь асуудлуудыг зохицуулсан бодлого шийдвэр гарган хэрэгжилтийг нь хангаж ажиллах үүрэг бүхий байгууллага нь нутгийн </a:t>
            </a:r>
            <a:r>
              <a:rPr lang="mn-MN" sz="2000" b="1" dirty="0" smtClean="0">
                <a:solidFill>
                  <a:srgbClr val="002060"/>
                </a:solidFill>
                <a:latin typeface="Times New Roman" panose="02020603050405020304" pitchFamily="18" charset="0"/>
                <a:ea typeface="Calibri"/>
                <a:cs typeface="Times New Roman" panose="02020603050405020304" pitchFamily="18" charset="0"/>
              </a:rPr>
              <a:t> өөрөө  удирдах  байгууллага</a:t>
            </a:r>
            <a:r>
              <a:rPr lang="mn-MN" sz="2000" b="1" dirty="0" smtClean="0">
                <a:solidFill>
                  <a:srgbClr val="002060"/>
                </a:solidFill>
                <a:latin typeface="Times New Roman" panose="02020603050405020304" pitchFamily="18" charset="0"/>
                <a:ea typeface="Calibri"/>
                <a:cs typeface="Times New Roman" panose="02020603050405020304" pitchFamily="18" charset="0"/>
              </a:rPr>
              <a:t>, </a:t>
            </a:r>
            <a:r>
              <a:rPr lang="mn-MN" sz="2000" b="1" dirty="0" smtClean="0">
                <a:solidFill>
                  <a:srgbClr val="002060"/>
                </a:solidFill>
                <a:latin typeface="Times New Roman" panose="02020603050405020304" pitchFamily="18" charset="0"/>
                <a:ea typeface="Calibri"/>
                <a:cs typeface="Times New Roman" panose="02020603050405020304" pitchFamily="18" charset="0"/>
              </a:rPr>
              <a:t> орон </a:t>
            </a:r>
            <a:r>
              <a:rPr lang="mn-MN" sz="2000" b="1" dirty="0" smtClean="0">
                <a:solidFill>
                  <a:srgbClr val="002060"/>
                </a:solidFill>
                <a:latin typeface="Times New Roman" panose="02020603050405020304" pitchFamily="18" charset="0"/>
                <a:ea typeface="Calibri"/>
                <a:cs typeface="Times New Roman" panose="02020603050405020304" pitchFamily="18" charset="0"/>
              </a:rPr>
              <a:t>нутгийн засаг захиргаа.</a:t>
            </a:r>
          </a:p>
          <a:p>
            <a:endParaRPr lang="mn-MN" sz="2000" b="1" dirty="0" smtClean="0">
              <a:solidFill>
                <a:srgbClr val="002060"/>
              </a:solidFill>
              <a:latin typeface="Times New Roman" panose="02020603050405020304" pitchFamily="18" charset="0"/>
              <a:ea typeface="Calibri"/>
              <a:cs typeface="Times New Roman" panose="02020603050405020304" pitchFamily="18" charset="0"/>
            </a:endParaRPr>
          </a:p>
          <a:p>
            <a:pPr>
              <a:buFont typeface="Wingdings" pitchFamily="2" charset="2"/>
              <a:buChar char="§"/>
            </a:pPr>
            <a:r>
              <a:rPr lang="mn-MN" sz="2000" b="1" dirty="0" smtClean="0">
                <a:solidFill>
                  <a:srgbClr val="002060"/>
                </a:solidFill>
                <a:latin typeface="Times New Roman" panose="02020603050405020304" pitchFamily="18" charset="0"/>
                <a:ea typeface="Calibri"/>
                <a:cs typeface="Times New Roman" panose="02020603050405020304" pitchFamily="18" charset="0"/>
              </a:rPr>
              <a:t>Одоогоор ИТХ-ын шийдвэрийн хэрэгжилтэнд иргэдийн </a:t>
            </a:r>
            <a:r>
              <a:rPr lang="mn-MN" sz="2000" b="1" dirty="0" smtClean="0">
                <a:solidFill>
                  <a:srgbClr val="002060"/>
                </a:solidFill>
                <a:latin typeface="Times New Roman" panose="02020603050405020304" pitchFamily="18" charset="0"/>
                <a:ea typeface="Calibri"/>
                <a:cs typeface="Times New Roman" panose="02020603050405020304" pitchFamily="18" charset="0"/>
              </a:rPr>
              <a:t> зүгээс </a:t>
            </a:r>
            <a:r>
              <a:rPr lang="mn-MN" sz="2000" b="1" dirty="0" smtClean="0">
                <a:solidFill>
                  <a:srgbClr val="002060"/>
                </a:solidFill>
                <a:latin typeface="Times New Roman" panose="02020603050405020304" pitchFamily="18" charset="0"/>
                <a:ea typeface="Calibri"/>
                <a:cs typeface="Times New Roman" panose="02020603050405020304" pitchFamily="18" charset="0"/>
              </a:rPr>
              <a:t>хяналт  тавих  зүй тогтол </a:t>
            </a:r>
            <a:r>
              <a:rPr lang="mn-MN" sz="2000" b="1" dirty="0" smtClean="0">
                <a:solidFill>
                  <a:srgbClr val="002060"/>
                </a:solidFill>
                <a:latin typeface="Times New Roman" panose="02020603050405020304" pitchFamily="18" charset="0"/>
                <a:ea typeface="Calibri"/>
                <a:cs typeface="Times New Roman" panose="02020603050405020304" pitchFamily="18" charset="0"/>
              </a:rPr>
              <a:t> төлөвшөөгүй</a:t>
            </a:r>
            <a:endParaRPr lang="mn-MN" sz="2000" b="1" dirty="0" smtClean="0">
              <a:solidFill>
                <a:srgbClr val="002060"/>
              </a:solidFill>
              <a:latin typeface="Times New Roman" panose="02020603050405020304" pitchFamily="18" charset="0"/>
              <a:ea typeface="Calibri"/>
              <a:cs typeface="Times New Roman" panose="02020603050405020304" pitchFamily="18" charset="0"/>
            </a:endParaRPr>
          </a:p>
          <a:p>
            <a:pPr>
              <a:buFont typeface="Wingdings" pitchFamily="2" charset="2"/>
              <a:buChar char="§"/>
            </a:pPr>
            <a:endParaRPr lang="mn-MN" sz="2000" b="1" dirty="0" smtClean="0">
              <a:solidFill>
                <a:srgbClr val="002060"/>
              </a:solidFill>
              <a:latin typeface="Times New Roman" panose="02020603050405020304" pitchFamily="18" charset="0"/>
              <a:ea typeface="Calibri"/>
              <a:cs typeface="Times New Roman" panose="02020603050405020304" pitchFamily="18" charset="0"/>
            </a:endParaRPr>
          </a:p>
          <a:p>
            <a:pPr>
              <a:buFont typeface="Wingdings" pitchFamily="2" charset="2"/>
              <a:buChar char="§"/>
            </a:pPr>
            <a:r>
              <a:rPr lang="mn-MN" sz="2000" b="1" dirty="0" smtClean="0">
                <a:solidFill>
                  <a:srgbClr val="002060"/>
                </a:solidFill>
                <a:latin typeface="Times New Roman" panose="02020603050405020304" pitchFamily="18" charset="0"/>
                <a:ea typeface="Calibri"/>
                <a:cs typeface="Times New Roman" panose="02020603050405020304" pitchFamily="18" charset="0"/>
              </a:rPr>
              <a:t>НӨУБ-ын шийдвэрийн хэрэгжилтэнд иргэний оролцоотой хяналт тавих, хэрэгжилтийг нь хангахад оролцох оролцоог зохицуулсан ямар нэгэн механизм, зохицуулалт сул</a:t>
            </a:r>
          </a:p>
          <a:p>
            <a:endParaRPr lang="mn-MN" sz="2000" b="1" dirty="0" smtClean="0">
              <a:solidFill>
                <a:srgbClr val="002060"/>
              </a:solidFill>
              <a:latin typeface="Times New Roman" panose="02020603050405020304" pitchFamily="18" charset="0"/>
              <a:ea typeface="Calibri"/>
              <a:cs typeface="Times New Roman" panose="02020603050405020304" pitchFamily="18" charset="0"/>
            </a:endParaRPr>
          </a:p>
          <a:p>
            <a:pPr>
              <a:buFont typeface="Wingdings" pitchFamily="2" charset="2"/>
              <a:buChar char="§"/>
            </a:pPr>
            <a:r>
              <a:rPr lang="mn-MN" sz="2000" b="1" dirty="0" smtClean="0">
                <a:solidFill>
                  <a:srgbClr val="002060"/>
                </a:solidFill>
                <a:latin typeface="Times New Roman" panose="02020603050405020304" pitchFamily="18" charset="0"/>
                <a:ea typeface="Calibri"/>
                <a:cs typeface="Times New Roman" panose="02020603050405020304" pitchFamily="18" charset="0"/>
              </a:rPr>
              <a:t>Хурлаас гарсан шийдвэртэй иргэд хэнээс, </a:t>
            </a:r>
            <a:r>
              <a:rPr lang="mn-MN" sz="2000" b="1" dirty="0" smtClean="0">
                <a:solidFill>
                  <a:srgbClr val="002060"/>
                </a:solidFill>
                <a:latin typeface="Times New Roman" panose="02020603050405020304" pitchFamily="18" charset="0"/>
                <a:ea typeface="Calibri"/>
                <a:cs typeface="Times New Roman" panose="02020603050405020304" pitchFamily="18" charset="0"/>
              </a:rPr>
              <a:t> хаана </a:t>
            </a:r>
            <a:r>
              <a:rPr lang="mn-MN" sz="2000" b="1" dirty="0" smtClean="0">
                <a:solidFill>
                  <a:srgbClr val="002060"/>
                </a:solidFill>
                <a:latin typeface="Times New Roman" panose="02020603050405020304" pitchFamily="18" charset="0"/>
                <a:ea typeface="Calibri"/>
                <a:cs typeface="Times New Roman" panose="02020603050405020304" pitchFamily="18" charset="0"/>
              </a:rPr>
              <a:t>очиж, </a:t>
            </a:r>
            <a:r>
              <a:rPr lang="mn-MN" sz="2000" b="1" dirty="0" smtClean="0">
                <a:solidFill>
                  <a:srgbClr val="002060"/>
                </a:solidFill>
                <a:latin typeface="Times New Roman" panose="02020603050405020304" pitchFamily="18" charset="0"/>
                <a:ea typeface="Calibri"/>
                <a:cs typeface="Times New Roman" panose="02020603050405020304" pitchFamily="18" charset="0"/>
              </a:rPr>
              <a:t> хэзээ </a:t>
            </a:r>
            <a:r>
              <a:rPr lang="mn-MN" sz="2000" b="1" dirty="0" smtClean="0">
                <a:solidFill>
                  <a:srgbClr val="002060"/>
                </a:solidFill>
                <a:latin typeface="Times New Roman" panose="02020603050405020304" pitchFamily="18" charset="0"/>
                <a:ea typeface="Calibri"/>
                <a:cs typeface="Times New Roman" panose="02020603050405020304" pitchFamily="18" charset="0"/>
              </a:rPr>
              <a:t>танилцаж мэдээлэл </a:t>
            </a:r>
            <a:r>
              <a:rPr lang="mn-MN" sz="2000" b="1" dirty="0" smtClean="0">
                <a:solidFill>
                  <a:srgbClr val="002060"/>
                </a:solidFill>
                <a:latin typeface="Times New Roman" panose="02020603050405020304" pitchFamily="18" charset="0"/>
                <a:ea typeface="Calibri"/>
                <a:cs typeface="Times New Roman" panose="02020603050405020304" pitchFamily="18" charset="0"/>
              </a:rPr>
              <a:t> авах  нь </a:t>
            </a:r>
            <a:r>
              <a:rPr lang="mn-MN" sz="2000" b="1" dirty="0" smtClean="0">
                <a:solidFill>
                  <a:srgbClr val="002060"/>
                </a:solidFill>
                <a:latin typeface="Times New Roman" panose="02020603050405020304" pitchFamily="18" charset="0"/>
                <a:ea typeface="Calibri"/>
                <a:cs typeface="Times New Roman" panose="02020603050405020304" pitchFamily="18" charset="0"/>
              </a:rPr>
              <a:t>ч </a:t>
            </a:r>
            <a:r>
              <a:rPr lang="mn-MN" sz="2000" b="1" dirty="0" smtClean="0">
                <a:solidFill>
                  <a:srgbClr val="002060"/>
                </a:solidFill>
                <a:latin typeface="Times New Roman" panose="02020603050405020304" pitchFamily="18" charset="0"/>
                <a:ea typeface="Calibri"/>
                <a:cs typeface="Times New Roman" panose="02020603050405020304" pitchFamily="18" charset="0"/>
              </a:rPr>
              <a:t> тодорхой  бус </a:t>
            </a:r>
            <a:endParaRPr lang="en-US" sz="20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38200" y="685800"/>
            <a:ext cx="7239000" cy="2668423"/>
          </a:xfrm>
          <a:prstGeom prst="rect">
            <a:avLst/>
          </a:prstGeom>
        </p:spPr>
        <p:txBody>
          <a:bodyPr wrap="square">
            <a:spAutoFit/>
          </a:bodyPr>
          <a:lstStyle/>
          <a:p>
            <a:pPr algn="ctr">
              <a:lnSpc>
                <a:spcPct val="115000"/>
              </a:lnSpc>
              <a:spcAft>
                <a:spcPts val="1000"/>
              </a:spcAft>
            </a:pPr>
            <a:r>
              <a:rPr lang="mn-MN" sz="3200" b="1" dirty="0">
                <a:solidFill>
                  <a:srgbClr val="FF0000"/>
                </a:solidFill>
                <a:latin typeface="Times New Roman" panose="02020603050405020304" pitchFamily="18" charset="0"/>
                <a:ea typeface="Calibri"/>
                <a:cs typeface="Times New Roman" panose="02020603050405020304" pitchFamily="18" charset="0"/>
              </a:rPr>
              <a:t>Нэг. Шийдвэр гэж юу </a:t>
            </a:r>
            <a:r>
              <a:rPr lang="mn-MN" sz="3200" b="1" dirty="0" smtClean="0">
                <a:solidFill>
                  <a:srgbClr val="FF0000"/>
                </a:solidFill>
                <a:latin typeface="Times New Roman" panose="02020603050405020304" pitchFamily="18" charset="0"/>
                <a:ea typeface="Calibri"/>
                <a:cs typeface="Times New Roman" panose="02020603050405020304" pitchFamily="18" charset="0"/>
              </a:rPr>
              <a:t>вэ.</a:t>
            </a:r>
            <a:endParaRPr lang="mn-MN" sz="3200" dirty="0" smtClean="0">
              <a:solidFill>
                <a:srgbClr val="FF0000"/>
              </a:solidFill>
              <a:latin typeface="Times New Roman" panose="02020603050405020304" pitchFamily="18" charset="0"/>
              <a:ea typeface="Calibri"/>
              <a:cs typeface="Times New Roman" panose="02020603050405020304" pitchFamily="18" charset="0"/>
            </a:endParaRPr>
          </a:p>
          <a:p>
            <a:pPr marL="457200" indent="-457200">
              <a:lnSpc>
                <a:spcPct val="115000"/>
              </a:lnSpc>
              <a:spcAft>
                <a:spcPts val="1000"/>
              </a:spcAft>
              <a:buFont typeface="Wingdings" panose="05000000000000000000" pitchFamily="2" charset="2"/>
              <a:buChar char="v"/>
            </a:pPr>
            <a:r>
              <a:rPr lang="mn-MN" sz="3200" dirty="0" smtClean="0">
                <a:solidFill>
                  <a:srgbClr val="002060"/>
                </a:solidFill>
                <a:latin typeface="Times New Roman" panose="02020603050405020304" pitchFamily="18" charset="0"/>
                <a:ea typeface="Calibri"/>
                <a:cs typeface="Times New Roman" panose="02020603050405020304" pitchFamily="18" charset="0"/>
              </a:rPr>
              <a:t>Шийдвэрийн </a:t>
            </a:r>
            <a:r>
              <a:rPr lang="mn-MN" sz="3200" dirty="0">
                <a:solidFill>
                  <a:srgbClr val="002060"/>
                </a:solidFill>
                <a:latin typeface="Times New Roman" panose="02020603050405020304" pitchFamily="18" charset="0"/>
                <a:ea typeface="Calibri"/>
                <a:cs typeface="Times New Roman" panose="02020603050405020304" pitchFamily="18" charset="0"/>
              </a:rPr>
              <a:t>тухай үндсэн </a:t>
            </a:r>
            <a:r>
              <a:rPr lang="mn-MN" sz="3200" dirty="0" smtClean="0">
                <a:solidFill>
                  <a:srgbClr val="002060"/>
                </a:solidFill>
                <a:latin typeface="Times New Roman" panose="02020603050405020304" pitchFamily="18" charset="0"/>
                <a:ea typeface="Calibri"/>
                <a:cs typeface="Times New Roman" panose="02020603050405020304" pitchFamily="18" charset="0"/>
              </a:rPr>
              <a:t>ойлголт</a:t>
            </a:r>
          </a:p>
          <a:p>
            <a:pPr marL="457200" indent="-457200">
              <a:lnSpc>
                <a:spcPct val="115000"/>
              </a:lnSpc>
              <a:spcAft>
                <a:spcPts val="1000"/>
              </a:spcAft>
              <a:buFont typeface="Wingdings" panose="05000000000000000000" pitchFamily="2" charset="2"/>
              <a:buChar char="v"/>
            </a:pPr>
            <a:r>
              <a:rPr lang="mn-MN" sz="3200" dirty="0" smtClean="0">
                <a:solidFill>
                  <a:srgbClr val="002060"/>
                </a:solidFill>
                <a:latin typeface="Times New Roman" panose="02020603050405020304" pitchFamily="18" charset="0"/>
                <a:ea typeface="Calibri"/>
                <a:cs typeface="Times New Roman" panose="02020603050405020304" pitchFamily="18" charset="0"/>
              </a:rPr>
              <a:t>Шийдвэрийн хэлбэрүүд</a:t>
            </a:r>
          </a:p>
          <a:p>
            <a:pPr marL="457200" indent="-457200">
              <a:buFont typeface="Wingdings" panose="05000000000000000000" pitchFamily="2" charset="2"/>
              <a:buChar char="v"/>
            </a:pPr>
            <a:r>
              <a:rPr lang="mn-MN" sz="3200" dirty="0" smtClean="0">
                <a:solidFill>
                  <a:srgbClr val="002060"/>
                </a:solidFill>
                <a:latin typeface="Times New Roman" panose="02020603050405020304" pitchFamily="18" charset="0"/>
                <a:ea typeface="Calibri"/>
                <a:cs typeface="Times New Roman" panose="02020603050405020304" pitchFamily="18" charset="0"/>
              </a:rPr>
              <a:t>Шийдвэр </a:t>
            </a:r>
            <a:r>
              <a:rPr lang="mn-MN" sz="3200" dirty="0">
                <a:solidFill>
                  <a:srgbClr val="002060"/>
                </a:solidFill>
                <a:latin typeface="Times New Roman" panose="02020603050405020304" pitchFamily="18" charset="0"/>
                <a:ea typeface="Calibri"/>
                <a:cs typeface="Times New Roman" panose="02020603050405020304" pitchFamily="18" charset="0"/>
              </a:rPr>
              <a:t>гаргахад баримтлах зарчим</a:t>
            </a:r>
            <a:endParaRPr lang="en-US" sz="3200" dirty="0">
              <a:solidFill>
                <a:srgbClr val="00206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4282988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09600" y="457200"/>
            <a:ext cx="8305800" cy="4808496"/>
          </a:xfrm>
          <a:prstGeom prst="rect">
            <a:avLst/>
          </a:prstGeom>
        </p:spPr>
        <p:txBody>
          <a:bodyPr wrap="square">
            <a:spAutoFit/>
          </a:bodyPr>
          <a:lstStyle/>
          <a:p>
            <a:pPr algn="just">
              <a:lnSpc>
                <a:spcPct val="115000"/>
              </a:lnSpc>
              <a:spcAft>
                <a:spcPts val="1000"/>
              </a:spcAft>
            </a:pPr>
            <a:endParaRPr lang="mn-MN" b="1" dirty="0" smtClean="0">
              <a:solidFill>
                <a:srgbClr val="002060"/>
              </a:solidFill>
              <a:latin typeface="Times New Roman" panose="02020603050405020304" pitchFamily="18" charset="0"/>
              <a:ea typeface="Calibri"/>
              <a:cs typeface="Times New Roman" panose="02020603050405020304" pitchFamily="18" charset="0"/>
            </a:endParaRPr>
          </a:p>
          <a:p>
            <a:pPr marL="285750" indent="-285750" algn="just">
              <a:lnSpc>
                <a:spcPct val="115000"/>
              </a:lnSpc>
              <a:spcAft>
                <a:spcPts val="1000"/>
              </a:spcAft>
              <a:buFont typeface="Arial" pitchFamily="34" charset="0"/>
              <a:buChar char="•"/>
            </a:pPr>
            <a:r>
              <a:rPr lang="mn-MN" b="1" dirty="0" smtClean="0">
                <a:solidFill>
                  <a:srgbClr val="002060"/>
                </a:solidFill>
                <a:latin typeface="Times New Roman" panose="02020603050405020304" pitchFamily="18" charset="0"/>
                <a:ea typeface="Calibri"/>
                <a:cs typeface="Times New Roman" panose="02020603050405020304" pitchFamily="18" charset="0"/>
              </a:rPr>
              <a:t>Өнөөдөр </a:t>
            </a:r>
            <a:r>
              <a:rPr lang="mn-MN" b="1" dirty="0">
                <a:solidFill>
                  <a:srgbClr val="002060"/>
                </a:solidFill>
                <a:latin typeface="Times New Roman" panose="02020603050405020304" pitchFamily="18" charset="0"/>
                <a:ea typeface="Calibri"/>
                <a:cs typeface="Times New Roman" panose="02020603050405020304" pitchFamily="18" charset="0"/>
              </a:rPr>
              <a:t>баримталж байгаа эрх зүйн зохицуулалтаар ИТХ-аас батлан гаргасан аливаа /орон нутаг бүрт өөр өөрсдийн баталсан урт, дунд, богино хугацааны бодлого, хөтөлбөр, төлөвлөгөө/ шийдвэрийг Монгол Улсын Засгийн газрын 2013 оны 322 дугаар тогтоолоор батлагдсан “Захиргааны байгууллагын хяналт шинжилгээний нийтлэг журам” -ын дагуу тухайн шатны Засаг даргын тамгын газар, холбогдох мэргэжилтнүүд хэрэгжилт, биелэлтийг тооцож байхаар </a:t>
            </a:r>
            <a:r>
              <a:rPr lang="mn-MN" b="1" dirty="0" smtClean="0">
                <a:solidFill>
                  <a:srgbClr val="002060"/>
                </a:solidFill>
                <a:latin typeface="Times New Roman" panose="02020603050405020304" pitchFamily="18" charset="0"/>
                <a:ea typeface="Calibri"/>
                <a:cs typeface="Times New Roman" panose="02020603050405020304" pitchFamily="18" charset="0"/>
              </a:rPr>
              <a:t>тусгагдсан.</a:t>
            </a:r>
          </a:p>
          <a:p>
            <a:pPr marL="285750" indent="-285750" algn="just">
              <a:lnSpc>
                <a:spcPct val="115000"/>
              </a:lnSpc>
              <a:spcAft>
                <a:spcPts val="1000"/>
              </a:spcAft>
              <a:buFont typeface="Arial" pitchFamily="34" charset="0"/>
              <a:buChar char="•"/>
            </a:pPr>
            <a:r>
              <a:rPr lang="mn-MN" b="1" dirty="0" smtClean="0">
                <a:solidFill>
                  <a:srgbClr val="002060"/>
                </a:solidFill>
                <a:latin typeface="Times New Roman" panose="02020603050405020304" pitchFamily="18" charset="0"/>
                <a:ea typeface="Calibri"/>
                <a:cs typeface="Times New Roman" panose="02020603050405020304" pitchFamily="18" charset="0"/>
              </a:rPr>
              <a:t>Шийдвэрийн </a:t>
            </a:r>
            <a:r>
              <a:rPr lang="mn-MN" b="1" dirty="0">
                <a:solidFill>
                  <a:srgbClr val="002060"/>
                </a:solidFill>
                <a:latin typeface="Times New Roman" panose="02020603050405020304" pitchFamily="18" charset="0"/>
                <a:ea typeface="Calibri"/>
                <a:cs typeface="Times New Roman" panose="02020603050405020304" pitchFamily="18" charset="0"/>
              </a:rPr>
              <a:t>хэрэгжилтийн үр нөлөөг дээшлүүлэх, иргэдэд хүртээмжтэй болгох, үйл ажиллагааг үр дүнтэй болгоход иргэдийн хяналт, оролцоог бүх шатанд хангаж ажиллах нь ИТХ-ын идэвхтэй, бие даасан чадамжтай байдал, цаашилбал иргэн хүний боловсрол, хувь хүний хөгжлийн асуудалд </a:t>
            </a:r>
            <a:r>
              <a:rPr lang="mn-MN" b="1" dirty="0" smtClean="0">
                <a:solidFill>
                  <a:srgbClr val="002060"/>
                </a:solidFill>
                <a:latin typeface="Times New Roman" panose="02020603050405020304" pitchFamily="18" charset="0"/>
                <a:ea typeface="Calibri"/>
                <a:cs typeface="Times New Roman" panose="02020603050405020304" pitchFamily="18" charset="0"/>
              </a:rPr>
              <a:t>  ч    </a:t>
            </a:r>
            <a:r>
              <a:rPr lang="mn-MN" b="1" dirty="0">
                <a:solidFill>
                  <a:srgbClr val="002060"/>
                </a:solidFill>
                <a:latin typeface="Times New Roman" panose="02020603050405020304" pitchFamily="18" charset="0"/>
                <a:ea typeface="Calibri"/>
                <a:cs typeface="Times New Roman" panose="02020603050405020304" pitchFamily="18" charset="0"/>
              </a:rPr>
              <a:t>үлэмж </a:t>
            </a:r>
            <a:r>
              <a:rPr lang="mn-MN" b="1" dirty="0" smtClean="0">
                <a:solidFill>
                  <a:srgbClr val="002060"/>
                </a:solidFill>
                <a:latin typeface="Times New Roman" panose="02020603050405020304" pitchFamily="18" charset="0"/>
                <a:ea typeface="Calibri"/>
                <a:cs typeface="Times New Roman" panose="02020603050405020304" pitchFamily="18" charset="0"/>
              </a:rPr>
              <a:t>    тустай</a:t>
            </a:r>
            <a:r>
              <a:rPr lang="mn-MN" b="1" dirty="0">
                <a:solidFill>
                  <a:srgbClr val="002060"/>
                </a:solidFill>
                <a:latin typeface="Times New Roman" panose="02020603050405020304" pitchFamily="18" charset="0"/>
                <a:ea typeface="Calibri"/>
                <a:cs typeface="Times New Roman" panose="02020603050405020304" pitchFamily="18" charset="0"/>
              </a:rPr>
              <a:t>. </a:t>
            </a:r>
            <a:endParaRPr lang="en-US" b="1" dirty="0">
              <a:solidFill>
                <a:srgbClr val="002060"/>
              </a:solidFill>
              <a:effectLst/>
              <a:latin typeface="Times New Roman" panose="02020603050405020304" pitchFamily="18" charset="0"/>
              <a:ea typeface="Calibri"/>
              <a:cs typeface="Times New Roman" panose="02020603050405020304" pitchFamily="18" charset="0"/>
            </a:endParaRPr>
          </a:p>
        </p:txBody>
      </p:sp>
    </p:spTree>
    <p:extLst>
      <p:ext uri="{BB962C8B-B14F-4D97-AF65-F5344CB8AC3E}">
        <p14:creationId xmlns:p14="http://schemas.microsoft.com/office/powerpoint/2010/main" val="163201404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0" y="1143000"/>
            <a:ext cx="7772400" cy="5020862"/>
          </a:xfrm>
          <a:prstGeom prst="rect">
            <a:avLst/>
          </a:prstGeom>
        </p:spPr>
        <p:txBody>
          <a:bodyPr wrap="square">
            <a:spAutoFit/>
          </a:bodyPr>
          <a:lstStyle/>
          <a:p>
            <a:pPr algn="just">
              <a:lnSpc>
                <a:spcPct val="115000"/>
              </a:lnSpc>
              <a:spcAft>
                <a:spcPts val="1000"/>
              </a:spcAft>
            </a:pPr>
            <a:r>
              <a:rPr lang="mn-MN" sz="2400" b="1" dirty="0" smtClean="0">
                <a:solidFill>
                  <a:srgbClr val="002060"/>
                </a:solidFill>
                <a:latin typeface="Times New Roman" panose="02020603050405020304" pitchFamily="18" charset="0"/>
                <a:ea typeface="Calibri"/>
                <a:cs typeface="Times New Roman" panose="02020603050405020304" pitchFamily="18" charset="0"/>
              </a:rPr>
              <a:t>ИТХ-аар гарсан бүх шийдвэр, түүний хэрэгжилтэнд </a:t>
            </a:r>
            <a:r>
              <a:rPr lang="mn-MN" sz="2400" b="1" dirty="0" smtClean="0">
                <a:solidFill>
                  <a:srgbClr val="002060"/>
                </a:solidFill>
                <a:latin typeface="Times New Roman" panose="02020603050405020304" pitchFamily="18" charset="0"/>
                <a:ea typeface="Calibri"/>
                <a:cs typeface="Times New Roman" panose="02020603050405020304" pitchFamily="18" charset="0"/>
              </a:rPr>
              <a:t>төлөөлөгч /иргэд/ </a:t>
            </a:r>
            <a:r>
              <a:rPr lang="mn-MN" sz="2400" b="1" dirty="0" smtClean="0">
                <a:solidFill>
                  <a:srgbClr val="002060"/>
                </a:solidFill>
                <a:latin typeface="Times New Roman" panose="02020603050405020304" pitchFamily="18" charset="0"/>
                <a:ea typeface="Calibri"/>
                <a:cs typeface="Times New Roman" panose="02020603050405020304" pitchFamily="18" charset="0"/>
              </a:rPr>
              <a:t>дангаараа хяналт хийж </a:t>
            </a:r>
            <a:r>
              <a:rPr lang="mn-MN" sz="2400" b="1" dirty="0" smtClean="0">
                <a:solidFill>
                  <a:srgbClr val="002060"/>
                </a:solidFill>
                <a:latin typeface="Times New Roman" panose="02020603050405020304" pitchFamily="18" charset="0"/>
                <a:ea typeface="Calibri"/>
                <a:cs typeface="Times New Roman" panose="02020603050405020304" pitchFamily="18" charset="0"/>
              </a:rPr>
              <a:t>  чаддаггүй.</a:t>
            </a:r>
            <a:endParaRPr lang="mn-MN" sz="2400" b="1" dirty="0" smtClean="0">
              <a:solidFill>
                <a:srgbClr val="002060"/>
              </a:solidFill>
              <a:latin typeface="Times New Roman" panose="02020603050405020304" pitchFamily="18" charset="0"/>
              <a:ea typeface="Calibri"/>
              <a:cs typeface="Times New Roman" panose="02020603050405020304" pitchFamily="18" charset="0"/>
            </a:endParaRPr>
          </a:p>
          <a:p>
            <a:pPr algn="just">
              <a:lnSpc>
                <a:spcPct val="115000"/>
              </a:lnSpc>
              <a:spcAft>
                <a:spcPts val="1000"/>
              </a:spcAft>
            </a:pPr>
            <a:r>
              <a:rPr lang="mn-MN" sz="2400" b="1" dirty="0" smtClean="0">
                <a:solidFill>
                  <a:srgbClr val="002060"/>
                </a:solidFill>
                <a:latin typeface="Times New Roman" panose="02020603050405020304" pitchFamily="18" charset="0"/>
                <a:ea typeface="Calibri"/>
                <a:cs typeface="Times New Roman" panose="02020603050405020304" pitchFamily="18" charset="0"/>
              </a:rPr>
              <a:t> Иймд иргэний бүлэг, холбоод, иргэний нийгмийн байгууллага, сайн дурын байгууллага хамт олны туслалцаатай гүйцэтгэх санаачилгыг эрэлхийлэх</a:t>
            </a:r>
          </a:p>
          <a:p>
            <a:pPr algn="just">
              <a:lnSpc>
                <a:spcPct val="115000"/>
              </a:lnSpc>
              <a:spcAft>
                <a:spcPts val="1000"/>
              </a:spcAft>
            </a:pPr>
            <a:r>
              <a:rPr lang="mn-MN" sz="2400" b="1" dirty="0" smtClean="0">
                <a:solidFill>
                  <a:srgbClr val="002060"/>
                </a:solidFill>
                <a:latin typeface="Times New Roman" panose="02020603050405020304" pitchFamily="18" charset="0"/>
                <a:ea typeface="Calibri"/>
                <a:cs typeface="Times New Roman" panose="02020603050405020304" pitchFamily="18" charset="0"/>
              </a:rPr>
              <a:t>Зөвлөл холбоодыг чиглэл чиглэлээр олноор нь бий болгох, гэрээний үндсэн дээр ажил үүргийг гүйцэтгүүлэх хэрэгтэй гэдгийг бүх шатанд ярьдаг ч хэрэгждэггүй.</a:t>
            </a:r>
            <a:endParaRPr lang="en-US" sz="2400" b="1" dirty="0">
              <a:solidFill>
                <a:srgbClr val="002060"/>
              </a:solidFill>
              <a:latin typeface="Times New Roman" panose="02020603050405020304" pitchFamily="18" charset="0"/>
              <a:ea typeface="Calibri"/>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76200"/>
            <a:ext cx="8686800" cy="5418919"/>
          </a:xfrm>
          <a:prstGeom prst="rect">
            <a:avLst/>
          </a:prstGeom>
        </p:spPr>
        <p:txBody>
          <a:bodyPr wrap="square">
            <a:spAutoFit/>
          </a:bodyPr>
          <a:lstStyle/>
          <a:p>
            <a:pPr algn="just">
              <a:lnSpc>
                <a:spcPct val="115000"/>
              </a:lnSpc>
              <a:spcAft>
                <a:spcPts val="1000"/>
              </a:spcAft>
            </a:pPr>
            <a:r>
              <a:rPr lang="mn-MN" sz="1600" b="1" dirty="0">
                <a:solidFill>
                  <a:srgbClr val="FF0000"/>
                </a:solidFill>
                <a:latin typeface="Times New Roman" panose="02020603050405020304" pitchFamily="18" charset="0"/>
                <a:ea typeface="Calibri"/>
                <a:cs typeface="Times New Roman" panose="02020603050405020304" pitchFamily="18" charset="0"/>
              </a:rPr>
              <a:t>Нутгийн удирдлагын байгууллагаас явуулж буй хяналт шалгалтыг дараах байдлаар төрөлжүүлж болох юм. Үүнд: </a:t>
            </a:r>
            <a:endParaRPr lang="en-US" sz="1600" b="1" dirty="0">
              <a:solidFill>
                <a:srgbClr val="FF0000"/>
              </a:solidFill>
              <a:latin typeface="Times New Roman" panose="02020603050405020304" pitchFamily="18" charset="0"/>
              <a:ea typeface="Calibri"/>
              <a:cs typeface="Times New Roman" panose="02020603050405020304" pitchFamily="18" charset="0"/>
            </a:endParaRPr>
          </a:p>
          <a:p>
            <a:pPr marL="342900" marR="0" lvl="0" indent="-342900" algn="just">
              <a:lnSpc>
                <a:spcPct val="115000"/>
              </a:lnSpc>
              <a:spcBef>
                <a:spcPts val="0"/>
              </a:spcBef>
              <a:spcAft>
                <a:spcPts val="1000"/>
              </a:spcAft>
              <a:buFont typeface="+mj-lt"/>
              <a:buAutoNum type="arabicPeriod"/>
            </a:pPr>
            <a:r>
              <a:rPr lang="mn-MN" sz="1600" b="1" dirty="0">
                <a:solidFill>
                  <a:srgbClr val="002060"/>
                </a:solidFill>
                <a:latin typeface="Times New Roman" panose="02020603050405020304" pitchFamily="18" charset="0"/>
                <a:ea typeface="Calibri"/>
                <a:cs typeface="Times New Roman" panose="02020603050405020304" pitchFamily="18" charset="0"/>
              </a:rPr>
              <a:t>ИНХ-ын хяналт шалгалтын ажлыг Хурлын Тэргүүлэгчдийн, иргэдийн төлөөллийн </a:t>
            </a:r>
            <a:r>
              <a:rPr lang="mn-MN" sz="1600" b="1" dirty="0" smtClean="0">
                <a:solidFill>
                  <a:srgbClr val="002060"/>
                </a:solidFill>
                <a:latin typeface="Times New Roman" panose="02020603050405020304" pitchFamily="18" charset="0"/>
                <a:ea typeface="Calibri"/>
                <a:cs typeface="Times New Roman" panose="02020603050405020304" pitchFamily="18" charset="0"/>
              </a:rPr>
              <a:t>бүрэлдэхүүнтэйтүр хороо, ажлын хэсгийг байгуулж </a:t>
            </a:r>
            <a:r>
              <a:rPr lang="mn-MN" sz="1600" b="1" dirty="0">
                <a:solidFill>
                  <a:srgbClr val="002060"/>
                </a:solidFill>
                <a:latin typeface="Times New Roman" panose="02020603050405020304" pitchFamily="18" charset="0"/>
                <a:ea typeface="Calibri"/>
                <a:cs typeface="Times New Roman" panose="02020603050405020304" pitchFamily="18" charset="0"/>
              </a:rPr>
              <a:t>хяналт </a:t>
            </a:r>
            <a:r>
              <a:rPr lang="mn-MN" sz="1600" b="1" dirty="0" smtClean="0">
                <a:solidFill>
                  <a:srgbClr val="002060"/>
                </a:solidFill>
                <a:latin typeface="Times New Roman" panose="02020603050405020304" pitchFamily="18" charset="0"/>
                <a:ea typeface="Calibri"/>
                <a:cs typeface="Times New Roman" panose="02020603050405020304" pitchFamily="18" charset="0"/>
              </a:rPr>
              <a:t>шалгалт явуулж  явуулж болно.</a:t>
            </a:r>
            <a:endParaRPr lang="mn-MN" sz="1600" b="1" dirty="0">
              <a:solidFill>
                <a:srgbClr val="C00000"/>
              </a:solidFill>
              <a:latin typeface="Times New Roman" panose="02020603050405020304" pitchFamily="18" charset="0"/>
              <a:ea typeface="Calibri"/>
              <a:cs typeface="Times New Roman" panose="02020603050405020304" pitchFamily="18" charset="0"/>
            </a:endParaRPr>
          </a:p>
          <a:p>
            <a:pPr marL="285750" indent="-285750" algn="just">
              <a:lnSpc>
                <a:spcPct val="115000"/>
              </a:lnSpc>
              <a:spcAft>
                <a:spcPts val="1000"/>
              </a:spcAft>
              <a:buFont typeface="Arial" pitchFamily="34" charset="0"/>
              <a:buChar char="•"/>
            </a:pPr>
            <a:r>
              <a:rPr lang="mn-MN" sz="1600" b="1" dirty="0" smtClean="0">
                <a:solidFill>
                  <a:srgbClr val="002060"/>
                </a:solidFill>
                <a:latin typeface="Times New Roman" panose="02020603050405020304" pitchFamily="18" charset="0"/>
                <a:ea typeface="Calibri"/>
                <a:cs typeface="Times New Roman" panose="02020603050405020304" pitchFamily="18" charset="0"/>
              </a:rPr>
              <a:t> </a:t>
            </a:r>
            <a:r>
              <a:rPr lang="mn-MN" sz="1600" b="1" dirty="0">
                <a:solidFill>
                  <a:srgbClr val="002060"/>
                </a:solidFill>
                <a:latin typeface="Times New Roman" panose="02020603050405020304" pitchFamily="18" charset="0"/>
                <a:ea typeface="Calibri"/>
                <a:cs typeface="Times New Roman" panose="02020603050405020304" pitchFamily="18" charset="0"/>
              </a:rPr>
              <a:t>Багийн ИНХ-уудын шийдвэрийн хэрэгжилтийг хангуулах талаар сумын ИТХ-ын Тэргүүлэгчид болон сумын ИТХ-ын Тэргүүлэгчдийн нарийн бичгийн даргын зүгээс мэргэжил арга зүйн </a:t>
            </a:r>
            <a:r>
              <a:rPr lang="mn-MN" sz="1600" b="1" dirty="0" smtClean="0">
                <a:solidFill>
                  <a:srgbClr val="002060"/>
                </a:solidFill>
                <a:latin typeface="Times New Roman" panose="02020603050405020304" pitchFamily="18" charset="0"/>
                <a:ea typeface="Calibri"/>
                <a:cs typeface="Times New Roman" panose="02020603050405020304" pitchFamily="18" charset="0"/>
              </a:rPr>
              <a:t>туслалцаа үзүүлэх,  </a:t>
            </a:r>
            <a:r>
              <a:rPr lang="mn-MN" sz="1600" b="1" dirty="0">
                <a:solidFill>
                  <a:srgbClr val="002060"/>
                </a:solidFill>
                <a:latin typeface="Times New Roman" panose="02020603050405020304" pitchFamily="18" charset="0"/>
                <a:ea typeface="Calibri"/>
                <a:cs typeface="Times New Roman" panose="02020603050405020304" pitchFamily="18" charset="0"/>
              </a:rPr>
              <a:t>хамтран </a:t>
            </a:r>
            <a:r>
              <a:rPr lang="mn-MN" sz="1600" b="1" dirty="0" smtClean="0">
                <a:solidFill>
                  <a:srgbClr val="002060"/>
                </a:solidFill>
                <a:latin typeface="Times New Roman" panose="02020603050405020304" pitchFamily="18" charset="0"/>
                <a:ea typeface="Calibri"/>
                <a:cs typeface="Times New Roman" panose="02020603050405020304" pitchFamily="18" charset="0"/>
              </a:rPr>
              <a:t>ажиллах, </a:t>
            </a:r>
            <a:r>
              <a:rPr lang="mn-MN" sz="1600" b="1" dirty="0">
                <a:solidFill>
                  <a:srgbClr val="002060"/>
                </a:solidFill>
                <a:latin typeface="Times New Roman" panose="02020603050405020304" pitchFamily="18" charset="0"/>
                <a:ea typeface="Calibri"/>
                <a:cs typeface="Times New Roman" panose="02020603050405020304" pitchFamily="18" charset="0"/>
              </a:rPr>
              <a:t>үр дүнг тооцох ажилд нь арга зүйн зөвлөгөө туслалцаа үзүүлэх замаар хамтран ажиллах </a:t>
            </a:r>
            <a:r>
              <a:rPr lang="mn-MN" sz="1600" b="1" dirty="0" smtClean="0">
                <a:solidFill>
                  <a:srgbClr val="002060"/>
                </a:solidFill>
                <a:latin typeface="Times New Roman" panose="02020603050405020304" pitchFamily="18" charset="0"/>
                <a:ea typeface="Calibri"/>
                <a:cs typeface="Times New Roman" panose="02020603050405020304" pitchFamily="18" charset="0"/>
              </a:rPr>
              <a:t>боломжтой.</a:t>
            </a:r>
          </a:p>
          <a:p>
            <a:pPr marL="285750" indent="-285750" algn="just">
              <a:lnSpc>
                <a:spcPct val="115000"/>
              </a:lnSpc>
              <a:spcAft>
                <a:spcPts val="1000"/>
              </a:spcAft>
              <a:buFont typeface="Arial" pitchFamily="34" charset="0"/>
              <a:buChar char="•"/>
            </a:pPr>
            <a:r>
              <a:rPr lang="mn-MN" sz="1600" b="1" dirty="0" smtClean="0">
                <a:solidFill>
                  <a:srgbClr val="002060"/>
                </a:solidFill>
                <a:latin typeface="Times New Roman" panose="02020603050405020304" pitchFamily="18" charset="0"/>
                <a:ea typeface="Calibri"/>
                <a:cs typeface="Times New Roman" panose="02020603050405020304" pitchFamily="18" charset="0"/>
              </a:rPr>
              <a:t>Багийн </a:t>
            </a:r>
            <a:r>
              <a:rPr lang="mn-MN" sz="1600" b="1" dirty="0">
                <a:solidFill>
                  <a:srgbClr val="002060"/>
                </a:solidFill>
                <a:latin typeface="Times New Roman" panose="02020603050405020304" pitchFamily="18" charset="0"/>
                <a:ea typeface="Calibri"/>
                <a:cs typeface="Times New Roman" panose="02020603050405020304" pitchFamily="18" charset="0"/>
              </a:rPr>
              <a:t>ИНХ-д тогтоол шийдвэрүүдийн хувийн хэрэг хөтлөх, эзэн хугацаатай ажлын график төлөвлөгөө гаргах замаар шийдвэрүүдийг нийгмийн салбар салбараар нь ангилан мониторинг хийх, БИНХ-ын Тэргүүлэгчдийн хуралдаан бүрээр хэлэлцэн үнэлэлт дүгнэлт өгдөг арга барилыг тогтмолжуулах нь зүйтэй юм. </a:t>
            </a:r>
            <a:r>
              <a:rPr lang="mn-MN" sz="1600" b="1" dirty="0" smtClean="0">
                <a:solidFill>
                  <a:srgbClr val="002060"/>
                </a:solidFill>
                <a:latin typeface="Times New Roman" panose="02020603050405020304" pitchFamily="18" charset="0"/>
                <a:ea typeface="Calibri"/>
                <a:cs typeface="Times New Roman" panose="02020603050405020304" pitchFamily="18" charset="0"/>
              </a:rPr>
              <a:t> Мөн </a:t>
            </a:r>
            <a:r>
              <a:rPr lang="mn-MN" sz="1600" b="1" dirty="0">
                <a:solidFill>
                  <a:srgbClr val="002060"/>
                </a:solidFill>
                <a:latin typeface="Times New Roman" panose="02020603050405020304" pitchFamily="18" charset="0"/>
                <a:ea typeface="Calibri"/>
                <a:cs typeface="Times New Roman" panose="02020603050405020304" pitchFamily="18" charset="0"/>
              </a:rPr>
              <a:t>БИНХ-ын шийдвэрүүдийн хэрэгжилт, биелэлтийг тооцдог бие </a:t>
            </a:r>
            <a:r>
              <a:rPr lang="mn-MN" sz="1600" b="1" dirty="0" smtClean="0">
                <a:solidFill>
                  <a:srgbClr val="002060"/>
                </a:solidFill>
                <a:latin typeface="Times New Roman" panose="02020603050405020304" pitchFamily="18" charset="0"/>
                <a:ea typeface="Calibri"/>
                <a:cs typeface="Times New Roman" panose="02020603050405020304" pitchFamily="18" charset="0"/>
              </a:rPr>
              <a:t>даасан </a:t>
            </a:r>
            <a:r>
              <a:rPr lang="mn-MN" sz="1600" b="1" dirty="0">
                <a:solidFill>
                  <a:srgbClr val="002060"/>
                </a:solidFill>
                <a:latin typeface="Times New Roman" panose="02020603050405020304" pitchFamily="18" charset="0"/>
                <a:ea typeface="Calibri"/>
                <a:cs typeface="Times New Roman" panose="02020603050405020304" pitchFamily="18" charset="0"/>
              </a:rPr>
              <a:t>журам боловсруулж батлан журмын дагуу ажиллах. </a:t>
            </a:r>
            <a:endParaRPr lang="mn-MN" sz="1600" b="1" dirty="0" smtClean="0">
              <a:solidFill>
                <a:srgbClr val="002060"/>
              </a:solidFill>
              <a:latin typeface="Times New Roman" panose="02020603050405020304" pitchFamily="18" charset="0"/>
              <a:ea typeface="Calibri"/>
              <a:cs typeface="Times New Roman" panose="02020603050405020304" pitchFamily="18" charset="0"/>
            </a:endParaRPr>
          </a:p>
          <a:p>
            <a:pPr algn="just">
              <a:lnSpc>
                <a:spcPct val="115000"/>
              </a:lnSpc>
              <a:spcAft>
                <a:spcPts val="1000"/>
              </a:spcAft>
            </a:pPr>
            <a:endParaRPr lang="en-US" sz="1600" b="1" dirty="0">
              <a:solidFill>
                <a:srgbClr val="00206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9143130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66057" y="762000"/>
            <a:ext cx="8305800" cy="4616648"/>
          </a:xfrm>
          <a:prstGeom prst="rect">
            <a:avLst/>
          </a:prstGeom>
        </p:spPr>
        <p:txBody>
          <a:bodyPr wrap="square">
            <a:spAutoFit/>
          </a:bodyPr>
          <a:lstStyle/>
          <a:p>
            <a:pPr marL="285750" indent="-285750" algn="just">
              <a:lnSpc>
                <a:spcPct val="150000"/>
              </a:lnSpc>
              <a:buFont typeface="Arial" pitchFamily="34" charset="0"/>
              <a:buChar char="•"/>
            </a:pPr>
            <a:r>
              <a:rPr lang="mn-MN" sz="1400" b="1" dirty="0">
                <a:solidFill>
                  <a:srgbClr val="002060"/>
                </a:solidFill>
                <a:latin typeface="Times New Roman" panose="02020603050405020304" pitchFamily="18" charset="0"/>
                <a:ea typeface="Times New Roman"/>
                <a:cs typeface="Times New Roman" panose="02020603050405020304" pitchFamily="18" charset="0"/>
              </a:rPr>
              <a:t>Багийн ИНХ нь иргэдтэйгээ шууд харьцаж тэдний санал бодлыг хамгийн түрүүнд судлаж иргэнд </a:t>
            </a:r>
            <a:r>
              <a:rPr lang="mn-MN" sz="1400" b="1" dirty="0" smtClean="0">
                <a:solidFill>
                  <a:srgbClr val="002060"/>
                </a:solidFill>
                <a:latin typeface="Times New Roman" panose="02020603050405020304" pitchFamily="18" charset="0"/>
                <a:ea typeface="Times New Roman"/>
                <a:cs typeface="Times New Roman" panose="02020603050405020304" pitchFamily="18" charset="0"/>
              </a:rPr>
              <a:t> ойр  </a:t>
            </a:r>
            <a:r>
              <a:rPr lang="mn-MN" sz="1400" b="1" dirty="0">
                <a:solidFill>
                  <a:srgbClr val="002060"/>
                </a:solidFill>
                <a:latin typeface="Times New Roman" panose="02020603050405020304" pitchFamily="18" charset="0"/>
                <a:ea typeface="Times New Roman"/>
                <a:cs typeface="Times New Roman" panose="02020603050405020304" pitchFamily="18" charset="0"/>
              </a:rPr>
              <a:t>шийдвэр </a:t>
            </a:r>
            <a:r>
              <a:rPr lang="mn-MN" sz="1400" b="1" dirty="0" smtClean="0">
                <a:solidFill>
                  <a:srgbClr val="002060"/>
                </a:solidFill>
                <a:latin typeface="Times New Roman" panose="02020603050405020304" pitchFamily="18" charset="0"/>
                <a:ea typeface="Times New Roman"/>
                <a:cs typeface="Times New Roman" panose="02020603050405020304" pitchFamily="18" charset="0"/>
              </a:rPr>
              <a:t> гаргадаг    байгууллага</a:t>
            </a:r>
            <a:r>
              <a:rPr lang="mn-MN" sz="1400" b="1" dirty="0">
                <a:solidFill>
                  <a:srgbClr val="002060"/>
                </a:solidFill>
                <a:latin typeface="Times New Roman" panose="02020603050405020304" pitchFamily="18" charset="0"/>
                <a:ea typeface="Times New Roman"/>
                <a:cs typeface="Times New Roman" panose="02020603050405020304" pitchFamily="18" charset="0"/>
              </a:rPr>
              <a:t>. </a:t>
            </a:r>
            <a:endParaRPr lang="mn-MN" sz="1400" b="1" dirty="0" smtClean="0">
              <a:solidFill>
                <a:srgbClr val="002060"/>
              </a:solidFill>
              <a:latin typeface="Times New Roman" panose="02020603050405020304" pitchFamily="18" charset="0"/>
              <a:ea typeface="Times New Roman"/>
              <a:cs typeface="Times New Roman" panose="02020603050405020304" pitchFamily="18" charset="0"/>
            </a:endParaRPr>
          </a:p>
          <a:p>
            <a:pPr marL="285750" indent="-285750" algn="just">
              <a:lnSpc>
                <a:spcPct val="150000"/>
              </a:lnSpc>
              <a:buFont typeface="Arial" pitchFamily="34" charset="0"/>
              <a:buChar char="•"/>
            </a:pPr>
            <a:r>
              <a:rPr lang="mn-MN" sz="1400" b="1" dirty="0" smtClean="0">
                <a:solidFill>
                  <a:srgbClr val="002060"/>
                </a:solidFill>
                <a:latin typeface="Times New Roman" panose="02020603050405020304" pitchFamily="18" charset="0"/>
                <a:ea typeface="Times New Roman"/>
                <a:cs typeface="Times New Roman" panose="02020603050405020304" pitchFamily="18" charset="0"/>
              </a:rPr>
              <a:t>Энэ </a:t>
            </a:r>
            <a:r>
              <a:rPr lang="mn-MN" sz="1400" b="1" dirty="0">
                <a:solidFill>
                  <a:srgbClr val="002060"/>
                </a:solidFill>
                <a:latin typeface="Times New Roman" panose="02020603050405020304" pitchFamily="18" charset="0"/>
                <a:ea typeface="Times New Roman"/>
                <a:cs typeface="Times New Roman" panose="02020603050405020304" pitchFamily="18" charset="0"/>
              </a:rPr>
              <a:t>утгаараа Багийн ИНХ-ын үйл ажиллагааг тогтмолжуулах, дэмжлэг </a:t>
            </a:r>
            <a:r>
              <a:rPr lang="mn-MN" sz="1400" b="1" dirty="0" smtClean="0">
                <a:solidFill>
                  <a:srgbClr val="002060"/>
                </a:solidFill>
                <a:latin typeface="Times New Roman" panose="02020603050405020304" pitchFamily="18" charset="0"/>
                <a:ea typeface="Times New Roman"/>
                <a:cs typeface="Times New Roman" panose="02020603050405020304" pitchFamily="18" charset="0"/>
              </a:rPr>
              <a:t>үзүүлэх,  буюу </a:t>
            </a:r>
            <a:r>
              <a:rPr lang="mn-MN" sz="1400" b="1" dirty="0">
                <a:solidFill>
                  <a:srgbClr val="002060"/>
                </a:solidFill>
                <a:latin typeface="Times New Roman" panose="02020603050405020304" pitchFamily="18" charset="0"/>
                <a:ea typeface="Times New Roman"/>
                <a:cs typeface="Times New Roman" panose="02020603050405020304" pitchFamily="18" charset="0"/>
              </a:rPr>
              <a:t>Багийн ИНХ-ын Тэргүүлэгчдийг нь илүү мэргэшүүлэх ажилд анхаарах </a:t>
            </a:r>
            <a:r>
              <a:rPr lang="mn-MN" sz="1400" b="1" dirty="0" smtClean="0">
                <a:solidFill>
                  <a:srgbClr val="002060"/>
                </a:solidFill>
                <a:latin typeface="Times New Roman" panose="02020603050405020304" pitchFamily="18" charset="0"/>
                <a:ea typeface="Times New Roman"/>
                <a:cs typeface="Times New Roman" panose="02020603050405020304" pitchFamily="18" charset="0"/>
              </a:rPr>
              <a:t>шаардлагатай.</a:t>
            </a:r>
          </a:p>
          <a:p>
            <a:pPr marL="285750" indent="-285750" algn="just">
              <a:lnSpc>
                <a:spcPct val="150000"/>
              </a:lnSpc>
              <a:buFont typeface="Arial" pitchFamily="34" charset="0"/>
              <a:buChar char="•"/>
            </a:pPr>
            <a:r>
              <a:rPr lang="mn-MN" sz="1400" b="1" dirty="0" smtClean="0">
                <a:solidFill>
                  <a:srgbClr val="002060"/>
                </a:solidFill>
                <a:latin typeface="Times New Roman" panose="02020603050405020304" pitchFamily="18" charset="0"/>
                <a:ea typeface="Times New Roman"/>
                <a:cs typeface="Times New Roman" panose="02020603050405020304" pitchFamily="18" charset="0"/>
              </a:rPr>
              <a:t>Тэргүүлэгчдийн </a:t>
            </a:r>
            <a:r>
              <a:rPr lang="mn-MN" sz="1400" b="1" dirty="0">
                <a:solidFill>
                  <a:srgbClr val="002060"/>
                </a:solidFill>
                <a:latin typeface="Times New Roman" panose="02020603050405020304" pitchFamily="18" charset="0"/>
                <a:ea typeface="Times New Roman"/>
                <a:cs typeface="Times New Roman" panose="02020603050405020304" pitchFamily="18" charset="0"/>
              </a:rPr>
              <a:t>гол үйл ажиллагаа нь иргэддээ нээлттэй, тэдэнд тусласан, тэдний аливаа үйл ажиллагааг дэмжсэн хэлбэрээр явагдахаас гадна БИНХ-аас гаргасан шийдвэрийг иргэддээ хүргэн сурталчилж байх, тайлангаа иргэддээ байнга тавьж байх, хийсэн ажилдаа иргэдээрээ эцсийн үнэлгээ өгүүлж байх, олон нийтийг хамарсан аливаа арга хэмжээг тогтмол зохион байгуулж түүнд иргэдээ бүрэн хамруулж байх зэрэг юм. </a:t>
            </a:r>
            <a:endParaRPr lang="mn-MN" sz="1400" b="1" dirty="0" smtClean="0">
              <a:solidFill>
                <a:srgbClr val="002060"/>
              </a:solidFill>
              <a:latin typeface="Times New Roman" panose="02020603050405020304" pitchFamily="18" charset="0"/>
              <a:ea typeface="Times New Roman"/>
              <a:cs typeface="Times New Roman" panose="02020603050405020304" pitchFamily="18" charset="0"/>
            </a:endParaRPr>
          </a:p>
          <a:p>
            <a:pPr marL="285750" indent="-285750" algn="just">
              <a:lnSpc>
                <a:spcPct val="150000"/>
              </a:lnSpc>
              <a:buFont typeface="Arial" pitchFamily="34" charset="0"/>
              <a:buChar char="•"/>
            </a:pPr>
            <a:r>
              <a:rPr lang="mn-MN" sz="1400" b="1" dirty="0" smtClean="0">
                <a:solidFill>
                  <a:srgbClr val="002060"/>
                </a:solidFill>
                <a:latin typeface="Times New Roman" panose="02020603050405020304" pitchFamily="18" charset="0"/>
                <a:ea typeface="Times New Roman"/>
                <a:cs typeface="Times New Roman" panose="02020603050405020304" pitchFamily="18" charset="0"/>
              </a:rPr>
              <a:t>Шийдвэрийнхээ </a:t>
            </a:r>
            <a:r>
              <a:rPr lang="mn-MN" sz="1400" b="1" dirty="0">
                <a:solidFill>
                  <a:srgbClr val="002060"/>
                </a:solidFill>
                <a:latin typeface="Times New Roman" panose="02020603050405020304" pitchFamily="18" charset="0"/>
                <a:ea typeface="Times New Roman"/>
                <a:cs typeface="Times New Roman" panose="02020603050405020304" pitchFamily="18" charset="0"/>
              </a:rPr>
              <a:t>хэрэгжилтэд Багийн ИНХ-ын Тэргүүлэгчид өөрсдөө хяналт тавьж ажиллахдаа юуны </a:t>
            </a:r>
            <a:r>
              <a:rPr lang="mn-MN" sz="1400" b="1" dirty="0">
                <a:solidFill>
                  <a:srgbClr val="002060"/>
                </a:solidFill>
                <a:latin typeface="Times New Roman" panose="02020603050405020304" pitchFamily="18" charset="0"/>
                <a:ea typeface="Times New Roman"/>
                <a:cs typeface="Times New Roman" panose="02020603050405020304" pitchFamily="18" charset="0"/>
              </a:rPr>
              <a:t> </a:t>
            </a:r>
            <a:r>
              <a:rPr lang="mn-MN" sz="1400" b="1" dirty="0" smtClean="0">
                <a:solidFill>
                  <a:srgbClr val="002060"/>
                </a:solidFill>
                <a:latin typeface="Times New Roman" panose="02020603050405020304" pitchFamily="18" charset="0"/>
                <a:ea typeface="Times New Roman"/>
                <a:cs typeface="Times New Roman" panose="02020603050405020304" pitchFamily="18" charset="0"/>
              </a:rPr>
              <a:t>өмнө</a:t>
            </a:r>
            <a:r>
              <a:rPr lang="mn-MN" sz="1400" b="1" dirty="0" smtClean="0">
                <a:solidFill>
                  <a:srgbClr val="002060"/>
                </a:solidFill>
                <a:latin typeface="Times New Roman" panose="02020603050405020304" pitchFamily="18" charset="0"/>
                <a:ea typeface="Times New Roman"/>
                <a:cs typeface="Times New Roman" panose="02020603050405020304" pitchFamily="18" charset="0"/>
              </a:rPr>
              <a:t> </a:t>
            </a:r>
            <a:r>
              <a:rPr lang="mn-MN" sz="1400" b="1" dirty="0">
                <a:solidFill>
                  <a:srgbClr val="002060"/>
                </a:solidFill>
                <a:latin typeface="Times New Roman" panose="02020603050405020304" pitchFamily="18" charset="0"/>
                <a:ea typeface="Times New Roman"/>
                <a:cs typeface="Times New Roman" panose="02020603050405020304" pitchFamily="18" charset="0"/>
              </a:rPr>
              <a:t>жилийн ажлын төлөвлөгөөгөө нарийвчлан дотооддоо хэлэлцэж </a:t>
            </a:r>
            <a:r>
              <a:rPr lang="mn-MN" sz="1400" b="1" dirty="0" smtClean="0">
                <a:solidFill>
                  <a:srgbClr val="002060"/>
                </a:solidFill>
                <a:latin typeface="Times New Roman" panose="02020603050405020304" pitchFamily="18" charset="0"/>
                <a:ea typeface="Times New Roman"/>
                <a:cs typeface="Times New Roman" panose="02020603050405020304" pitchFamily="18" charset="0"/>
              </a:rPr>
              <a:t>батлах.</a:t>
            </a:r>
          </a:p>
          <a:p>
            <a:pPr marL="285750" indent="-285750" algn="just">
              <a:lnSpc>
                <a:spcPct val="150000"/>
              </a:lnSpc>
              <a:buFont typeface="Arial" pitchFamily="34" charset="0"/>
              <a:buChar char="•"/>
            </a:pPr>
            <a:endParaRPr lang="mn-MN" sz="1400" b="1" dirty="0">
              <a:solidFill>
                <a:srgbClr val="002060"/>
              </a:solidFill>
              <a:effectLst/>
              <a:latin typeface="Times New Roman" panose="02020603050405020304" pitchFamily="18" charset="0"/>
              <a:ea typeface="Calibri"/>
              <a:cs typeface="Times New Roman" panose="02020603050405020304" pitchFamily="18" charset="0"/>
            </a:endParaRPr>
          </a:p>
          <a:p>
            <a:pPr marL="285750" indent="-285750" algn="just">
              <a:lnSpc>
                <a:spcPct val="150000"/>
              </a:lnSpc>
              <a:buFont typeface="Arial" pitchFamily="34" charset="0"/>
              <a:buChar char="•"/>
            </a:pPr>
            <a:endParaRPr lang="en-US" sz="1400" b="1" dirty="0">
              <a:solidFill>
                <a:srgbClr val="002060"/>
              </a:solidFill>
              <a:effectLst/>
              <a:latin typeface="Times New Roman" panose="02020603050405020304" pitchFamily="18" charset="0"/>
              <a:ea typeface="Calibri"/>
              <a:cs typeface="Times New Roman" panose="02020603050405020304" pitchFamily="18" charset="0"/>
            </a:endParaRPr>
          </a:p>
        </p:txBody>
      </p:sp>
      <p:sp>
        <p:nvSpPr>
          <p:cNvPr id="3" name="Rectangle 2"/>
          <p:cNvSpPr/>
          <p:nvPr/>
        </p:nvSpPr>
        <p:spPr>
          <a:xfrm>
            <a:off x="381000" y="321677"/>
            <a:ext cx="8610600" cy="830997"/>
          </a:xfrm>
          <a:prstGeom prst="rect">
            <a:avLst/>
          </a:prstGeom>
        </p:spPr>
        <p:txBody>
          <a:bodyPr wrap="square">
            <a:spAutoFit/>
          </a:bodyPr>
          <a:lstStyle/>
          <a:p>
            <a:pPr indent="457200" algn="just"/>
            <a:r>
              <a:rPr lang="mn-MN" sz="1600" b="1" u="sng" dirty="0">
                <a:solidFill>
                  <a:srgbClr val="C00000"/>
                </a:solidFill>
                <a:latin typeface="Times New Roman" panose="02020603050405020304" pitchFamily="18" charset="0"/>
                <a:ea typeface="Times New Roman"/>
                <a:cs typeface="Times New Roman" panose="02020603050405020304" pitchFamily="18" charset="0"/>
              </a:rPr>
              <a:t>Багийн ИНХ-ын Тэргүүлэгчдээс шийдвэрийн хэрэгжилтэд хяналт тавих боломж. </a:t>
            </a:r>
            <a:endParaRPr lang="mn-MN" sz="1600" b="1" u="sng" dirty="0" smtClean="0">
              <a:solidFill>
                <a:srgbClr val="C00000"/>
              </a:solidFill>
              <a:latin typeface="Times New Roman" panose="02020603050405020304" pitchFamily="18" charset="0"/>
              <a:ea typeface="Times New Roman"/>
              <a:cs typeface="Times New Roman" panose="02020603050405020304" pitchFamily="18" charset="0"/>
            </a:endParaRPr>
          </a:p>
          <a:p>
            <a:pPr indent="457200" algn="just"/>
            <a:endParaRPr lang="en-US" sz="1600" b="1" dirty="0">
              <a:solidFill>
                <a:srgbClr val="C00000"/>
              </a:solidFill>
              <a:effectLst/>
              <a:latin typeface="Times New Roman" panose="02020603050405020304" pitchFamily="18" charset="0"/>
              <a:ea typeface="Calibri"/>
              <a:cs typeface="Times New Roman" panose="02020603050405020304" pitchFamily="18" charset="0"/>
            </a:endParaRPr>
          </a:p>
        </p:txBody>
      </p:sp>
    </p:spTree>
    <p:extLst>
      <p:ext uri="{BB962C8B-B14F-4D97-AF65-F5344CB8AC3E}">
        <p14:creationId xmlns:p14="http://schemas.microsoft.com/office/powerpoint/2010/main" val="272224118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609600"/>
            <a:ext cx="8839200" cy="4686411"/>
          </a:xfrm>
          <a:prstGeom prst="rect">
            <a:avLst/>
          </a:prstGeom>
        </p:spPr>
        <p:txBody>
          <a:bodyPr wrap="square">
            <a:spAutoFit/>
          </a:bodyPr>
          <a:lstStyle/>
          <a:p>
            <a:pPr marL="457200" indent="-457200" algn="just">
              <a:lnSpc>
                <a:spcPct val="115000"/>
              </a:lnSpc>
              <a:spcAft>
                <a:spcPts val="1000"/>
              </a:spcAft>
              <a:buAutoNum type="arabicPeriod"/>
            </a:pPr>
            <a:r>
              <a:rPr lang="mn-MN" sz="2400" dirty="0" smtClean="0">
                <a:solidFill>
                  <a:srgbClr val="002060"/>
                </a:solidFill>
                <a:latin typeface="Times New Roman" panose="02020603050405020304" pitchFamily="18" charset="0"/>
                <a:ea typeface="Calibri"/>
                <a:cs typeface="Times New Roman" panose="02020603050405020304" pitchFamily="18" charset="0"/>
              </a:rPr>
              <a:t>Багийн </a:t>
            </a:r>
            <a:r>
              <a:rPr lang="mn-MN" sz="2400" dirty="0">
                <a:solidFill>
                  <a:srgbClr val="002060"/>
                </a:solidFill>
                <a:latin typeface="Times New Roman" panose="02020603050405020304" pitchFamily="18" charset="0"/>
                <a:ea typeface="Calibri"/>
                <a:cs typeface="Times New Roman" panose="02020603050405020304" pitchFamily="18" charset="0"/>
              </a:rPr>
              <a:t>засаг даргын тайлан, мэдээлэл, илтгэл, сонсгол хэлэлцэх хүлээн авах </a:t>
            </a:r>
            <a:endParaRPr lang="mn-MN" sz="2400" dirty="0" smtClean="0">
              <a:solidFill>
                <a:srgbClr val="002060"/>
              </a:solidFill>
              <a:latin typeface="Times New Roman" panose="02020603050405020304" pitchFamily="18" charset="0"/>
              <a:ea typeface="Calibri"/>
              <a:cs typeface="Times New Roman" panose="02020603050405020304" pitchFamily="18" charset="0"/>
            </a:endParaRPr>
          </a:p>
          <a:p>
            <a:pPr algn="just">
              <a:lnSpc>
                <a:spcPct val="115000"/>
              </a:lnSpc>
              <a:spcAft>
                <a:spcPts val="1000"/>
              </a:spcAft>
            </a:pPr>
            <a:endParaRPr lang="en-US" sz="2400" dirty="0">
              <a:solidFill>
                <a:srgbClr val="002060"/>
              </a:solidFill>
              <a:latin typeface="Times New Roman" panose="02020603050405020304" pitchFamily="18" charset="0"/>
              <a:ea typeface="Calibri"/>
              <a:cs typeface="Times New Roman" panose="02020603050405020304" pitchFamily="18" charset="0"/>
            </a:endParaRPr>
          </a:p>
          <a:p>
            <a:pPr algn="just">
              <a:lnSpc>
                <a:spcPct val="115000"/>
              </a:lnSpc>
              <a:spcAft>
                <a:spcPts val="1000"/>
              </a:spcAft>
            </a:pPr>
            <a:r>
              <a:rPr lang="mn-MN" sz="2400" dirty="0">
                <a:solidFill>
                  <a:srgbClr val="002060"/>
                </a:solidFill>
                <a:latin typeface="Times New Roman" panose="02020603050405020304" pitchFamily="18" charset="0"/>
                <a:ea typeface="Calibri"/>
                <a:cs typeface="Times New Roman" panose="02020603050405020304" pitchFamily="18" charset="0"/>
              </a:rPr>
              <a:t>2</a:t>
            </a:r>
            <a:r>
              <a:rPr lang="mn-MN" sz="2400" dirty="0" smtClean="0">
                <a:solidFill>
                  <a:srgbClr val="002060"/>
                </a:solidFill>
                <a:latin typeface="Times New Roman" panose="02020603050405020304" pitchFamily="18" charset="0"/>
                <a:ea typeface="Calibri"/>
                <a:cs typeface="Times New Roman" panose="02020603050405020304" pitchFamily="18" charset="0"/>
              </a:rPr>
              <a:t>. </a:t>
            </a:r>
            <a:r>
              <a:rPr lang="mn-MN" sz="2400" dirty="0">
                <a:solidFill>
                  <a:srgbClr val="002060"/>
                </a:solidFill>
                <a:latin typeface="Times New Roman" panose="02020603050405020304" pitchFamily="18" charset="0"/>
                <a:ea typeface="Calibri"/>
                <a:cs typeface="Times New Roman" panose="02020603050405020304" pitchFamily="18" charset="0"/>
              </a:rPr>
              <a:t>Аль нэг албан тушаалтан байгууллагад хандан асуулга тавьж хариуг авч тэргүүлэгчдийн болон ИНХ-н хуралдаанаар хэлэлцүүлэх, дүгнэх </a:t>
            </a:r>
            <a:endParaRPr lang="mn-MN" sz="2400" dirty="0" smtClean="0">
              <a:solidFill>
                <a:srgbClr val="002060"/>
              </a:solidFill>
              <a:latin typeface="Times New Roman" panose="02020603050405020304" pitchFamily="18" charset="0"/>
              <a:ea typeface="Calibri"/>
              <a:cs typeface="Times New Roman" panose="02020603050405020304" pitchFamily="18" charset="0"/>
            </a:endParaRPr>
          </a:p>
          <a:p>
            <a:pPr algn="just">
              <a:lnSpc>
                <a:spcPct val="115000"/>
              </a:lnSpc>
              <a:spcAft>
                <a:spcPts val="1000"/>
              </a:spcAft>
            </a:pPr>
            <a:endParaRPr lang="en-US" sz="2400" dirty="0">
              <a:solidFill>
                <a:srgbClr val="002060"/>
              </a:solidFill>
              <a:latin typeface="Times New Roman" panose="02020603050405020304" pitchFamily="18" charset="0"/>
              <a:ea typeface="Calibri"/>
              <a:cs typeface="Times New Roman" panose="02020603050405020304" pitchFamily="18" charset="0"/>
            </a:endParaRPr>
          </a:p>
          <a:p>
            <a:r>
              <a:rPr lang="mn-MN" sz="2400" dirty="0">
                <a:solidFill>
                  <a:srgbClr val="002060"/>
                </a:solidFill>
                <a:latin typeface="Times New Roman" panose="02020603050405020304" pitchFamily="18" charset="0"/>
                <a:ea typeface="Calibri"/>
                <a:cs typeface="Times New Roman" panose="02020603050405020304" pitchFamily="18" charset="0"/>
              </a:rPr>
              <a:t>3</a:t>
            </a:r>
            <a:r>
              <a:rPr lang="mn-MN" sz="2400" dirty="0" smtClean="0">
                <a:solidFill>
                  <a:srgbClr val="002060"/>
                </a:solidFill>
                <a:latin typeface="Times New Roman" panose="02020603050405020304" pitchFamily="18" charset="0"/>
                <a:ea typeface="Calibri"/>
                <a:cs typeface="Times New Roman" panose="02020603050405020304" pitchFamily="18" charset="0"/>
              </a:rPr>
              <a:t>. </a:t>
            </a:r>
            <a:r>
              <a:rPr lang="mn-MN" sz="2400" dirty="0">
                <a:solidFill>
                  <a:srgbClr val="002060"/>
                </a:solidFill>
                <a:latin typeface="Times New Roman" panose="02020603050405020304" pitchFamily="18" charset="0"/>
                <a:ea typeface="Calibri"/>
                <a:cs typeface="Times New Roman" panose="02020603050405020304" pitchFamily="18" charset="0"/>
              </a:rPr>
              <a:t>Мөн тухайн нэгжийн Хурлын төлөөлөгч төрийн захиргааны бусад байгууллага, албан тушаалтантай хамтран тодорхой удирдамжаар хяналт шалгалт хийж болно.</a:t>
            </a:r>
            <a:endParaRPr lang="en-US" sz="2400" dirty="0">
              <a:solidFill>
                <a:srgbClr val="00206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4707169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35429" y="304800"/>
            <a:ext cx="8458200" cy="4924425"/>
          </a:xfrm>
          <a:prstGeom prst="rect">
            <a:avLst/>
          </a:prstGeom>
        </p:spPr>
        <p:txBody>
          <a:bodyPr wrap="square">
            <a:spAutoFit/>
          </a:bodyPr>
          <a:lstStyle/>
          <a:p>
            <a:pPr indent="457200" algn="just">
              <a:lnSpc>
                <a:spcPct val="150000"/>
              </a:lnSpc>
            </a:pPr>
            <a:r>
              <a:rPr lang="mn-MN" sz="1600" b="1" dirty="0">
                <a:solidFill>
                  <a:srgbClr val="002060"/>
                </a:solidFill>
                <a:latin typeface="Times New Roman" panose="02020603050405020304" pitchFamily="18" charset="0"/>
                <a:ea typeface="Calibri"/>
                <a:cs typeface="Times New Roman" panose="02020603050405020304" pitchFamily="18" charset="0"/>
              </a:rPr>
              <a:t>5. </a:t>
            </a:r>
            <a:r>
              <a:rPr lang="mn-MN" sz="1600" b="1" u="sng" dirty="0">
                <a:solidFill>
                  <a:srgbClr val="002060"/>
                </a:solidFill>
                <a:latin typeface="Times New Roman" panose="02020603050405020304" pitchFamily="18" charset="0"/>
                <a:ea typeface="Times New Roman"/>
                <a:cs typeface="Times New Roman" panose="02020603050405020304" pitchFamily="18" charset="0"/>
              </a:rPr>
              <a:t>Багийн иргэдээс бүрдсэн Ажлын хэсэг байгуулан ажиллуулах замаар шийдвэрийн хэрэгжилт </a:t>
            </a:r>
            <a:r>
              <a:rPr lang="mn-MN" sz="1600" b="1" u="sng" dirty="0" smtClean="0">
                <a:solidFill>
                  <a:srgbClr val="002060"/>
                </a:solidFill>
                <a:latin typeface="Times New Roman" panose="02020603050405020304" pitchFamily="18" charset="0"/>
                <a:ea typeface="Times New Roman"/>
                <a:cs typeface="Times New Roman" panose="02020603050405020304" pitchFamily="18" charset="0"/>
              </a:rPr>
              <a:t>   тооцох  боломж</a:t>
            </a:r>
            <a:r>
              <a:rPr lang="mn-MN" sz="1600" b="1" dirty="0">
                <a:solidFill>
                  <a:srgbClr val="002060"/>
                </a:solidFill>
                <a:latin typeface="Times New Roman" panose="02020603050405020304" pitchFamily="18" charset="0"/>
                <a:ea typeface="Times New Roman"/>
                <a:cs typeface="Times New Roman" panose="02020603050405020304" pitchFamily="18" charset="0"/>
              </a:rPr>
              <a:t>. </a:t>
            </a:r>
            <a:endParaRPr lang="mn-MN" sz="1600" b="1" dirty="0" smtClean="0">
              <a:solidFill>
                <a:srgbClr val="002060"/>
              </a:solidFill>
              <a:latin typeface="Times New Roman" panose="02020603050405020304" pitchFamily="18" charset="0"/>
              <a:ea typeface="Times New Roman"/>
              <a:cs typeface="Times New Roman" panose="02020603050405020304" pitchFamily="18" charset="0"/>
            </a:endParaRPr>
          </a:p>
          <a:p>
            <a:pPr indent="457200" algn="just">
              <a:lnSpc>
                <a:spcPct val="150000"/>
              </a:lnSpc>
            </a:pPr>
            <a:endParaRPr lang="en-US" sz="1600" b="1" dirty="0">
              <a:solidFill>
                <a:srgbClr val="002060"/>
              </a:solidFill>
              <a:latin typeface="Times New Roman" panose="02020603050405020304" pitchFamily="18" charset="0"/>
              <a:ea typeface="Calibri"/>
              <a:cs typeface="Times New Roman" panose="02020603050405020304" pitchFamily="18" charset="0"/>
            </a:endParaRPr>
          </a:p>
          <a:p>
            <a:pPr marL="285750" indent="-285750" algn="just">
              <a:buFont typeface="Arial" pitchFamily="34" charset="0"/>
              <a:buChar char="•"/>
            </a:pPr>
            <a:r>
              <a:rPr lang="mn-MN" sz="1600" b="1" dirty="0">
                <a:solidFill>
                  <a:srgbClr val="002060"/>
                </a:solidFill>
                <a:latin typeface="Times New Roman" panose="02020603050405020304" pitchFamily="18" charset="0"/>
                <a:ea typeface="Times New Roman"/>
                <a:cs typeface="Times New Roman" panose="02020603050405020304" pitchFamily="18" charset="0"/>
              </a:rPr>
              <a:t>Багийн ИНХ-ыг хэсэгчлэн хийж болно гэсэн хуулийн заалт бий. БИНХ-ыг хэсэгчлэн хийх энэхүү заалтыг хэрэгжүүлж ажиллах нь тухайн багийн ялангуяа томоохон газар нутагтай хөдөөний багийн хувьд багагүй үр дүнтэй гэдэг нь амьдрал дээрээс харагдаж </a:t>
            </a:r>
            <a:r>
              <a:rPr lang="mn-MN" sz="1600" b="1" dirty="0" smtClean="0">
                <a:solidFill>
                  <a:srgbClr val="002060"/>
                </a:solidFill>
                <a:latin typeface="Times New Roman" panose="02020603050405020304" pitchFamily="18" charset="0"/>
                <a:ea typeface="Times New Roman"/>
                <a:cs typeface="Times New Roman" panose="02020603050405020304" pitchFamily="18" charset="0"/>
              </a:rPr>
              <a:t>байна. </a:t>
            </a:r>
          </a:p>
          <a:p>
            <a:pPr marL="285750" indent="-285750" algn="just">
              <a:buFont typeface="Arial" pitchFamily="34" charset="0"/>
              <a:buChar char="•"/>
            </a:pPr>
            <a:endParaRPr lang="mn-MN" sz="1600" b="1" dirty="0" smtClean="0">
              <a:solidFill>
                <a:srgbClr val="002060"/>
              </a:solidFill>
              <a:latin typeface="Times New Roman" panose="02020603050405020304" pitchFamily="18" charset="0"/>
              <a:ea typeface="Times New Roman"/>
              <a:cs typeface="Times New Roman" panose="02020603050405020304" pitchFamily="18" charset="0"/>
            </a:endParaRPr>
          </a:p>
          <a:p>
            <a:pPr marL="285750" indent="-285750" algn="just">
              <a:buFont typeface="Arial" pitchFamily="34" charset="0"/>
              <a:buChar char="•"/>
            </a:pPr>
            <a:r>
              <a:rPr lang="mn-MN" sz="1600" b="1" dirty="0" smtClean="0">
                <a:solidFill>
                  <a:srgbClr val="002060"/>
                </a:solidFill>
                <a:latin typeface="Times New Roman" panose="02020603050405020304" pitchFamily="18" charset="0"/>
                <a:ea typeface="Times New Roman"/>
                <a:cs typeface="Times New Roman" panose="02020603050405020304" pitchFamily="18" charset="0"/>
              </a:rPr>
              <a:t>Иргэд </a:t>
            </a:r>
            <a:r>
              <a:rPr lang="mn-MN" sz="1600" b="1" dirty="0">
                <a:solidFill>
                  <a:srgbClr val="002060"/>
                </a:solidFill>
                <a:latin typeface="Times New Roman" panose="02020603050405020304" pitchFamily="18" charset="0"/>
                <a:ea typeface="Times New Roman"/>
                <a:cs typeface="Times New Roman" panose="02020603050405020304" pitchFamily="18" charset="0"/>
              </a:rPr>
              <a:t>өөрсдөө өөртөө тулгамдаад буй асуудлаа сонгон тодорхойлж хэлэлцэн шийдвэр гаргахад нь илүү амьдралд ойр шийдвэр гарах ач холбогдолтой</a:t>
            </a:r>
            <a:r>
              <a:rPr lang="mn-MN" sz="1600" b="1" dirty="0" smtClean="0">
                <a:solidFill>
                  <a:srgbClr val="002060"/>
                </a:solidFill>
                <a:latin typeface="Times New Roman" panose="02020603050405020304" pitchFamily="18" charset="0"/>
                <a:ea typeface="Times New Roman"/>
                <a:cs typeface="Times New Roman" panose="02020603050405020304" pitchFamily="18" charset="0"/>
              </a:rPr>
              <a:t>.</a:t>
            </a:r>
          </a:p>
          <a:p>
            <a:pPr marL="285750" indent="-285750" algn="just">
              <a:buFont typeface="Arial" pitchFamily="34" charset="0"/>
              <a:buChar char="•"/>
            </a:pPr>
            <a:endParaRPr lang="mn-MN" sz="1600" b="1" dirty="0">
              <a:solidFill>
                <a:srgbClr val="002060"/>
              </a:solidFill>
              <a:latin typeface="Times New Roman" panose="02020603050405020304" pitchFamily="18" charset="0"/>
              <a:ea typeface="Times New Roman"/>
              <a:cs typeface="Times New Roman" panose="02020603050405020304" pitchFamily="18" charset="0"/>
            </a:endParaRPr>
          </a:p>
          <a:p>
            <a:pPr marL="285750" indent="-285750" algn="just">
              <a:buFont typeface="Arial" pitchFamily="34" charset="0"/>
              <a:buChar char="•"/>
            </a:pPr>
            <a:r>
              <a:rPr lang="mn-MN" sz="1600" b="1" dirty="0" smtClean="0">
                <a:solidFill>
                  <a:srgbClr val="002060"/>
                </a:solidFill>
                <a:latin typeface="Times New Roman" panose="02020603050405020304" pitchFamily="18" charset="0"/>
                <a:ea typeface="Times New Roman"/>
                <a:cs typeface="Times New Roman" panose="02020603050405020304" pitchFamily="18" charset="0"/>
              </a:rPr>
              <a:t> </a:t>
            </a:r>
            <a:r>
              <a:rPr lang="mn-MN" sz="1600" b="1" dirty="0">
                <a:solidFill>
                  <a:srgbClr val="002060"/>
                </a:solidFill>
                <a:latin typeface="Times New Roman" panose="02020603050405020304" pitchFamily="18" charset="0"/>
                <a:ea typeface="Times New Roman"/>
                <a:cs typeface="Times New Roman" panose="02020603050405020304" pitchFamily="18" charset="0"/>
              </a:rPr>
              <a:t>Багийн ИНХ-аар хэлэлцэх асуудлыг иргэдийн саналын дагуу сонгодог, хэрэгжүүлэх ажилд тэднийг өөрсдийг нь оролцуулдаг, биелэлт хэрэгжилт тооцохдоо тэднээс өөрсдөөс нь бүрдсэн ажлын хэсэг, баг томилон ажиллуулж тэдэнтэй хамтран үр дүнг нь </a:t>
            </a:r>
            <a:r>
              <a:rPr lang="mn-MN" sz="1600" b="1" dirty="0" smtClean="0">
                <a:solidFill>
                  <a:srgbClr val="002060"/>
                </a:solidFill>
                <a:latin typeface="Times New Roman" panose="02020603050405020304" pitchFamily="18" charset="0"/>
                <a:ea typeface="Times New Roman"/>
                <a:cs typeface="Times New Roman" panose="02020603050405020304" pitchFamily="18" charset="0"/>
              </a:rPr>
              <a:t>  тооцдог       бол  Багийн  </a:t>
            </a:r>
            <a:r>
              <a:rPr lang="mn-MN" sz="1600" b="1" dirty="0">
                <a:solidFill>
                  <a:srgbClr val="002060"/>
                </a:solidFill>
                <a:latin typeface="Times New Roman" panose="02020603050405020304" pitchFamily="18" charset="0"/>
                <a:ea typeface="Times New Roman"/>
                <a:cs typeface="Times New Roman" panose="02020603050405020304" pitchFamily="18" charset="0"/>
              </a:rPr>
              <a:t>ИНХ-ын </a:t>
            </a:r>
            <a:r>
              <a:rPr lang="mn-MN" sz="1600" b="1" dirty="0">
                <a:solidFill>
                  <a:srgbClr val="002060"/>
                </a:solidFill>
                <a:latin typeface="Times New Roman" panose="02020603050405020304" pitchFamily="18" charset="0"/>
                <a:ea typeface="Times New Roman"/>
                <a:cs typeface="Times New Roman" panose="02020603050405020304" pitchFamily="18" charset="0"/>
              </a:rPr>
              <a:t> </a:t>
            </a:r>
            <a:r>
              <a:rPr lang="mn-MN" sz="1600" b="1" dirty="0" smtClean="0">
                <a:solidFill>
                  <a:srgbClr val="002060"/>
                </a:solidFill>
                <a:latin typeface="Times New Roman" panose="02020603050405020304" pitchFamily="18" charset="0"/>
                <a:ea typeface="Times New Roman"/>
                <a:cs typeface="Times New Roman" panose="02020603050405020304" pitchFamily="18" charset="0"/>
              </a:rPr>
              <a:t>шийдвэр  илүү  </a:t>
            </a:r>
            <a:r>
              <a:rPr lang="mn-MN" sz="1600" b="1" dirty="0" smtClean="0">
                <a:solidFill>
                  <a:srgbClr val="002060"/>
                </a:solidFill>
                <a:latin typeface="Times New Roman" panose="02020603050405020304" pitchFamily="18" charset="0"/>
                <a:ea typeface="Times New Roman"/>
                <a:cs typeface="Times New Roman" panose="02020603050405020304" pitchFamily="18" charset="0"/>
              </a:rPr>
              <a:t>үр дүнтэй байна.</a:t>
            </a:r>
            <a:endParaRPr lang="mn-MN" sz="1600" dirty="0" smtClean="0">
              <a:latin typeface="Arial"/>
              <a:ea typeface="Times New Roman"/>
            </a:endParaRPr>
          </a:p>
          <a:p>
            <a:pPr marL="285750" indent="-285750" algn="just">
              <a:buFont typeface="Arial" pitchFamily="34" charset="0"/>
              <a:buChar char="•"/>
            </a:pPr>
            <a:endParaRPr lang="mn-MN" sz="1600" dirty="0"/>
          </a:p>
          <a:p>
            <a:pPr marL="285750" indent="-285750" algn="just">
              <a:buFont typeface="Arial" pitchFamily="34" charset="0"/>
              <a:buChar char="•"/>
            </a:pPr>
            <a:endParaRPr lang="en-US" dirty="0"/>
          </a:p>
        </p:txBody>
      </p:sp>
    </p:spTree>
    <p:extLst>
      <p:ext uri="{BB962C8B-B14F-4D97-AF65-F5344CB8AC3E}">
        <p14:creationId xmlns:p14="http://schemas.microsoft.com/office/powerpoint/2010/main" val="279175320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7200" y="228600"/>
            <a:ext cx="8458200" cy="5193217"/>
          </a:xfrm>
          <a:prstGeom prst="rect">
            <a:avLst/>
          </a:prstGeom>
        </p:spPr>
        <p:txBody>
          <a:bodyPr wrap="square">
            <a:spAutoFit/>
          </a:bodyPr>
          <a:lstStyle/>
          <a:p>
            <a:pPr algn="just">
              <a:lnSpc>
                <a:spcPct val="115000"/>
              </a:lnSpc>
              <a:spcAft>
                <a:spcPts val="1000"/>
              </a:spcAft>
            </a:pPr>
            <a:r>
              <a:rPr lang="mn-MN" b="1" dirty="0">
                <a:solidFill>
                  <a:srgbClr val="002060"/>
                </a:solidFill>
                <a:latin typeface="Times New Roman" panose="02020603050405020304" pitchFamily="18" charset="0"/>
                <a:ea typeface="Calibri"/>
                <a:cs typeface="Times New Roman" panose="02020603050405020304" pitchFamily="18" charset="0"/>
              </a:rPr>
              <a:t>ИТХ- ын шийдвэрийн хэрэгжилтэнд иргэдийн зүгээс хяналт тавих нөхцөл боломж бий болгохын тулд ИНХ -ууд дараах зүйлүүдэд анхаарлаа </a:t>
            </a:r>
            <a:r>
              <a:rPr lang="mn-MN" b="1" dirty="0" smtClean="0">
                <a:solidFill>
                  <a:srgbClr val="002060"/>
                </a:solidFill>
                <a:latin typeface="Times New Roman" panose="02020603050405020304" pitchFamily="18" charset="0"/>
                <a:ea typeface="Calibri"/>
                <a:cs typeface="Times New Roman" panose="02020603050405020304" pitchFamily="18" charset="0"/>
              </a:rPr>
              <a:t> хандуулж  ажиллах  шаардлагатай</a:t>
            </a:r>
            <a:r>
              <a:rPr lang="mn-MN" b="1" dirty="0" smtClean="0">
                <a:solidFill>
                  <a:srgbClr val="002060"/>
                </a:solidFill>
                <a:latin typeface="Times New Roman" panose="02020603050405020304" pitchFamily="18" charset="0"/>
                <a:ea typeface="Calibri"/>
                <a:cs typeface="Times New Roman" panose="02020603050405020304" pitchFamily="18" charset="0"/>
              </a:rPr>
              <a:t>:</a:t>
            </a:r>
            <a:endParaRPr lang="en-US" b="1" dirty="0">
              <a:solidFill>
                <a:srgbClr val="002060"/>
              </a:solidFill>
              <a:latin typeface="Times New Roman" panose="02020603050405020304" pitchFamily="18" charset="0"/>
              <a:ea typeface="Calibri"/>
              <a:cs typeface="Times New Roman" panose="02020603050405020304" pitchFamily="18" charset="0"/>
            </a:endParaRPr>
          </a:p>
          <a:p>
            <a:pPr algn="just">
              <a:lnSpc>
                <a:spcPct val="115000"/>
              </a:lnSpc>
              <a:spcAft>
                <a:spcPts val="1000"/>
              </a:spcAft>
            </a:pPr>
            <a:r>
              <a:rPr lang="mn-MN" b="1" dirty="0" smtClean="0">
                <a:solidFill>
                  <a:srgbClr val="002060"/>
                </a:solidFill>
                <a:latin typeface="Times New Roman" panose="02020603050405020304" pitchFamily="18" charset="0"/>
                <a:ea typeface="Calibri"/>
                <a:cs typeface="Times New Roman" panose="02020603050405020304" pitchFamily="18" charset="0"/>
              </a:rPr>
              <a:t>1.Хурлаар </a:t>
            </a:r>
            <a:r>
              <a:rPr lang="mn-MN" b="1" dirty="0">
                <a:solidFill>
                  <a:srgbClr val="002060"/>
                </a:solidFill>
                <a:latin typeface="Times New Roman" panose="02020603050405020304" pitchFamily="18" charset="0"/>
                <a:ea typeface="Calibri"/>
                <a:cs typeface="Times New Roman" panose="02020603050405020304" pitchFamily="18" charset="0"/>
              </a:rPr>
              <a:t>хэлэлцэх асуудал болон шийдвэрийн эмхэтгэлийг жил, хагас жилээр хэвлэн иргэдэд хүртээмжтэй хүргэж, мэдээллэх ажлыг зохион явуулах</a:t>
            </a:r>
            <a:endParaRPr lang="en-US" b="1" dirty="0">
              <a:solidFill>
                <a:srgbClr val="002060"/>
              </a:solidFill>
              <a:latin typeface="Times New Roman" panose="02020603050405020304" pitchFamily="18" charset="0"/>
              <a:ea typeface="Calibri"/>
              <a:cs typeface="Times New Roman" panose="02020603050405020304" pitchFamily="18" charset="0"/>
            </a:endParaRPr>
          </a:p>
          <a:p>
            <a:pPr algn="just">
              <a:lnSpc>
                <a:spcPct val="115000"/>
              </a:lnSpc>
              <a:spcAft>
                <a:spcPts val="1000"/>
              </a:spcAft>
            </a:pPr>
            <a:r>
              <a:rPr lang="mn-MN" b="1" dirty="0" smtClean="0">
                <a:solidFill>
                  <a:srgbClr val="002060"/>
                </a:solidFill>
                <a:latin typeface="Times New Roman" panose="02020603050405020304" pitchFamily="18" charset="0"/>
                <a:ea typeface="Calibri"/>
                <a:cs typeface="Times New Roman" panose="02020603050405020304" pitchFamily="18" charset="0"/>
              </a:rPr>
              <a:t>2. </a:t>
            </a:r>
            <a:r>
              <a:rPr lang="mn-MN" b="1" dirty="0">
                <a:solidFill>
                  <a:srgbClr val="002060"/>
                </a:solidFill>
                <a:latin typeface="Times New Roman" panose="02020603050405020304" pitchFamily="18" charset="0"/>
                <a:ea typeface="Calibri"/>
                <a:cs typeface="Times New Roman" panose="02020603050405020304" pitchFamily="18" charset="0"/>
              </a:rPr>
              <a:t>ИНХ, тэргүүлэгчид болон </a:t>
            </a:r>
            <a:r>
              <a:rPr lang="mn-MN" b="1" dirty="0" smtClean="0">
                <a:solidFill>
                  <a:srgbClr val="002060"/>
                </a:solidFill>
                <a:latin typeface="Times New Roman" panose="02020603050405020304" pitchFamily="18" charset="0"/>
                <a:ea typeface="Calibri"/>
                <a:cs typeface="Times New Roman" panose="02020603050405020304" pitchFamily="18" charset="0"/>
              </a:rPr>
              <a:t>иргэдтэй </a:t>
            </a:r>
            <a:r>
              <a:rPr lang="mn-MN" b="1" dirty="0">
                <a:solidFill>
                  <a:srgbClr val="002060"/>
                </a:solidFill>
                <a:latin typeface="Times New Roman" panose="02020603050405020304" pitchFamily="18" charset="0"/>
                <a:ea typeface="Calibri"/>
                <a:cs typeface="Times New Roman" panose="02020603050405020304" pitchFamily="18" charset="0"/>
              </a:rPr>
              <a:t>хамтран хийх </a:t>
            </a:r>
            <a:r>
              <a:rPr lang="mn-MN" b="1" dirty="0" smtClean="0">
                <a:solidFill>
                  <a:srgbClr val="002060"/>
                </a:solidFill>
                <a:latin typeface="Times New Roman" panose="02020603050405020304" pitchFamily="18" charset="0"/>
                <a:ea typeface="Calibri"/>
                <a:cs typeface="Times New Roman" panose="02020603050405020304" pitchFamily="18" charset="0"/>
              </a:rPr>
              <a:t>хяналт </a:t>
            </a:r>
            <a:r>
              <a:rPr lang="mn-MN" b="1" dirty="0">
                <a:solidFill>
                  <a:srgbClr val="002060"/>
                </a:solidFill>
                <a:latin typeface="Times New Roman" panose="02020603050405020304" pitchFamily="18" charset="0"/>
                <a:ea typeface="Calibri"/>
                <a:cs typeface="Times New Roman" panose="02020603050405020304" pitchFamily="18" charset="0"/>
              </a:rPr>
              <a:t>шалгалтын </a:t>
            </a:r>
            <a:r>
              <a:rPr lang="mn-MN" b="1" dirty="0">
                <a:solidFill>
                  <a:srgbClr val="002060"/>
                </a:solidFill>
                <a:latin typeface="Times New Roman" panose="02020603050405020304" pitchFamily="18" charset="0"/>
                <a:ea typeface="Calibri"/>
                <a:cs typeface="Times New Roman" panose="02020603050405020304" pitchFamily="18" charset="0"/>
              </a:rPr>
              <a:t> </a:t>
            </a:r>
            <a:r>
              <a:rPr lang="mn-MN" b="1" dirty="0" smtClean="0">
                <a:solidFill>
                  <a:srgbClr val="002060"/>
                </a:solidFill>
                <a:latin typeface="Times New Roman" panose="02020603050405020304" pitchFamily="18" charset="0"/>
                <a:ea typeface="Calibri"/>
                <a:cs typeface="Times New Roman" panose="02020603050405020304" pitchFamily="18" charset="0"/>
              </a:rPr>
              <a:t>төлөвлөгөөг боловсруулж   мөрдөх</a:t>
            </a:r>
            <a:endParaRPr lang="en-US" b="1" dirty="0">
              <a:solidFill>
                <a:srgbClr val="002060"/>
              </a:solidFill>
              <a:latin typeface="Times New Roman" panose="02020603050405020304" pitchFamily="18" charset="0"/>
              <a:ea typeface="Calibri"/>
              <a:cs typeface="Times New Roman" panose="02020603050405020304" pitchFamily="18" charset="0"/>
            </a:endParaRPr>
          </a:p>
          <a:p>
            <a:pPr algn="just">
              <a:lnSpc>
                <a:spcPct val="115000"/>
              </a:lnSpc>
              <a:spcAft>
                <a:spcPts val="1000"/>
              </a:spcAft>
            </a:pPr>
            <a:r>
              <a:rPr lang="mn-MN" b="1" dirty="0" smtClean="0">
                <a:solidFill>
                  <a:srgbClr val="002060"/>
                </a:solidFill>
                <a:latin typeface="Times New Roman" panose="02020603050405020304" pitchFamily="18" charset="0"/>
                <a:ea typeface="Calibri"/>
                <a:cs typeface="Times New Roman" panose="02020603050405020304" pitchFamily="18" charset="0"/>
              </a:rPr>
              <a:t>3. </a:t>
            </a:r>
            <a:r>
              <a:rPr lang="mn-MN" b="1" dirty="0">
                <a:solidFill>
                  <a:srgbClr val="002060"/>
                </a:solidFill>
                <a:latin typeface="Times New Roman" panose="02020603050405020304" pitchFamily="18" charset="0"/>
                <a:ea typeface="Calibri"/>
                <a:cs typeface="Times New Roman" panose="02020603050405020304" pitchFamily="18" charset="0"/>
              </a:rPr>
              <a:t>Иргэдийн оролцоотой хяналт хийсэн шийдвэрүүдийн талаар тайлагнаж үр дүнг тооцох</a:t>
            </a:r>
            <a:endParaRPr lang="en-US" b="1" dirty="0">
              <a:solidFill>
                <a:srgbClr val="002060"/>
              </a:solidFill>
              <a:latin typeface="Times New Roman" panose="02020603050405020304" pitchFamily="18" charset="0"/>
              <a:ea typeface="Calibri"/>
              <a:cs typeface="Times New Roman" panose="02020603050405020304" pitchFamily="18" charset="0"/>
            </a:endParaRPr>
          </a:p>
          <a:p>
            <a:pPr algn="just">
              <a:lnSpc>
                <a:spcPct val="115000"/>
              </a:lnSpc>
              <a:spcAft>
                <a:spcPts val="1000"/>
              </a:spcAft>
            </a:pPr>
            <a:r>
              <a:rPr lang="mn-MN" b="1" dirty="0" smtClean="0">
                <a:solidFill>
                  <a:srgbClr val="002060"/>
                </a:solidFill>
                <a:latin typeface="Times New Roman" panose="02020603050405020304" pitchFamily="18" charset="0"/>
                <a:ea typeface="Calibri"/>
                <a:cs typeface="Times New Roman" panose="02020603050405020304" pitchFamily="18" charset="0"/>
              </a:rPr>
              <a:t>4. </a:t>
            </a:r>
            <a:r>
              <a:rPr lang="mn-MN" b="1" dirty="0">
                <a:solidFill>
                  <a:srgbClr val="002060"/>
                </a:solidFill>
                <a:latin typeface="Times New Roman" panose="02020603050405020304" pitchFamily="18" charset="0"/>
                <a:ea typeface="Calibri"/>
                <a:cs typeface="Times New Roman" panose="02020603050405020304" pitchFamily="18" charset="0"/>
              </a:rPr>
              <a:t>Иргэний оролцоотой хяналтыг зохион байгуулахад иргэдэд арга зүйн туслалцаа үзүүлж тэдний чадваржуулах</a:t>
            </a:r>
            <a:endParaRPr lang="en-US" b="1" dirty="0">
              <a:solidFill>
                <a:srgbClr val="002060"/>
              </a:solidFill>
              <a:latin typeface="Times New Roman" panose="02020603050405020304" pitchFamily="18" charset="0"/>
              <a:ea typeface="Calibri"/>
              <a:cs typeface="Times New Roman" panose="02020603050405020304" pitchFamily="18" charset="0"/>
            </a:endParaRPr>
          </a:p>
          <a:p>
            <a:pPr algn="just">
              <a:lnSpc>
                <a:spcPct val="115000"/>
              </a:lnSpc>
              <a:spcAft>
                <a:spcPts val="1000"/>
              </a:spcAft>
            </a:pPr>
            <a:r>
              <a:rPr lang="mn-MN" b="1" dirty="0" smtClean="0">
                <a:solidFill>
                  <a:srgbClr val="002060"/>
                </a:solidFill>
                <a:latin typeface="Times New Roman" panose="02020603050405020304" pitchFamily="18" charset="0"/>
                <a:ea typeface="Calibri"/>
                <a:cs typeface="Times New Roman" panose="02020603050405020304" pitchFamily="18" charset="0"/>
              </a:rPr>
              <a:t>5.Холбогдох </a:t>
            </a:r>
            <a:r>
              <a:rPr lang="mn-MN" b="1" dirty="0">
                <a:solidFill>
                  <a:srgbClr val="002060"/>
                </a:solidFill>
                <a:latin typeface="Times New Roman" panose="02020603050405020304" pitchFamily="18" charset="0"/>
                <a:ea typeface="Calibri"/>
                <a:cs typeface="Times New Roman" panose="02020603050405020304" pitchFamily="18" charset="0"/>
              </a:rPr>
              <a:t>мэргэжлийн байгууллагуудтай хамтран хийх “хяналт”-ын </a:t>
            </a:r>
            <a:r>
              <a:rPr lang="mn-MN" b="1" dirty="0" smtClean="0">
                <a:solidFill>
                  <a:srgbClr val="002060"/>
                </a:solidFill>
                <a:latin typeface="Times New Roman" panose="02020603050405020304" pitchFamily="18" charset="0"/>
                <a:ea typeface="Calibri"/>
                <a:cs typeface="Times New Roman" panose="02020603050405020304" pitchFamily="18" charset="0"/>
              </a:rPr>
              <a:t>төлөвлөгөөний саналыг  ир</a:t>
            </a:r>
            <a:r>
              <a:rPr lang="mn-MN" b="1" dirty="0" smtClean="0">
                <a:solidFill>
                  <a:srgbClr val="002060"/>
                </a:solidFill>
                <a:latin typeface="Times New Roman" panose="02020603050405020304" pitchFamily="18" charset="0"/>
                <a:ea typeface="Calibri"/>
                <a:cs typeface="Times New Roman" panose="02020603050405020304" pitchFamily="18" charset="0"/>
              </a:rPr>
              <a:t>гэдээс   </a:t>
            </a:r>
            <a:r>
              <a:rPr lang="mn-MN" b="1" dirty="0">
                <a:solidFill>
                  <a:srgbClr val="002060"/>
                </a:solidFill>
                <a:latin typeface="Times New Roman" panose="02020603050405020304" pitchFamily="18" charset="0"/>
                <a:ea typeface="Calibri"/>
                <a:cs typeface="Times New Roman" panose="02020603050405020304" pitchFamily="18" charset="0"/>
              </a:rPr>
              <a:t>авсан байх гэх мэт.</a:t>
            </a:r>
            <a:endParaRPr lang="en-US" b="1" dirty="0">
              <a:solidFill>
                <a:srgbClr val="002060"/>
              </a:solidFill>
              <a:effectLst/>
              <a:latin typeface="Times New Roman" panose="02020603050405020304" pitchFamily="18" charset="0"/>
              <a:ea typeface="Calibri"/>
              <a:cs typeface="Times New Roman" panose="02020603050405020304" pitchFamily="18" charset="0"/>
            </a:endParaRPr>
          </a:p>
        </p:txBody>
      </p:sp>
    </p:spTree>
    <p:extLst>
      <p:ext uri="{BB962C8B-B14F-4D97-AF65-F5344CB8AC3E}">
        <p14:creationId xmlns:p14="http://schemas.microsoft.com/office/powerpoint/2010/main" val="368206292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6" name="Rectangle 2"/>
          <p:cNvSpPr>
            <a:spLocks noChangeArrowheads="1"/>
          </p:cNvSpPr>
          <p:nvPr/>
        </p:nvSpPr>
        <p:spPr bwMode="auto">
          <a:xfrm>
            <a:off x="304800" y="735755"/>
            <a:ext cx="8458200" cy="4832092"/>
          </a:xfrm>
          <a:prstGeom prst="rect">
            <a:avLst/>
          </a:prstGeom>
          <a:noFill/>
          <a:ln w="9525">
            <a:solidFill>
              <a:schemeClr val="accent1"/>
            </a:solid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mn-MN" sz="1400" b="1" i="0" u="none" strike="noStrike" cap="none" normalizeH="0" baseline="0" dirty="0" smtClean="0">
              <a:ln>
                <a:noFill/>
              </a:ln>
              <a:solidFill>
                <a:srgbClr val="C00000"/>
              </a:solidFill>
              <a:effectLst/>
              <a:latin typeface="Times New Roman" pitchFamily="18" charset="0"/>
              <a:ea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mn-MN" sz="1400" b="1" dirty="0">
              <a:solidFill>
                <a:srgbClr val="C00000"/>
              </a:solidFill>
              <a:latin typeface="Times New Roman" pitchFamily="18" charset="0"/>
              <a:ea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mn-MN" sz="1400" b="1" i="0" u="none" strike="noStrike" cap="none" normalizeH="0" baseline="0" dirty="0" smtClean="0">
                <a:ln>
                  <a:noFill/>
                </a:ln>
                <a:solidFill>
                  <a:srgbClr val="C00000"/>
                </a:solidFill>
                <a:effectLst/>
                <a:latin typeface="Times New Roman" pitchFamily="18" charset="0"/>
                <a:ea typeface="Times New Roman" pitchFamily="18" charset="0"/>
                <a:cs typeface="Times New Roman" pitchFamily="18" charset="0"/>
              </a:rPr>
              <a:t>1-р </a:t>
            </a:r>
            <a:r>
              <a:rPr kumimoji="0" lang="mn-MN" sz="1400" b="1" i="0" u="none" strike="noStrike" cap="none" normalizeH="0" baseline="0" dirty="0" smtClean="0">
                <a:ln>
                  <a:noFill/>
                </a:ln>
                <a:solidFill>
                  <a:srgbClr val="C00000"/>
                </a:solidFill>
                <a:effectLst/>
                <a:latin typeface="Times New Roman" pitchFamily="18" charset="0"/>
                <a:ea typeface="Times New Roman" pitchFamily="18" charset="0"/>
                <a:cs typeface="Times New Roman" pitchFamily="18" charset="0"/>
              </a:rPr>
              <a:t>баг: </a:t>
            </a:r>
            <a:r>
              <a:rPr kumimoji="0" lang="mn-MN" sz="1400" b="1" i="0" u="none" strike="noStrike" cap="none" normalizeH="0" baseline="0" dirty="0" smtClean="0">
                <a:ln>
                  <a:noFill/>
                </a:ln>
                <a:solidFill>
                  <a:srgbClr val="002060"/>
                </a:solidFill>
                <a:effectLst/>
                <a:latin typeface="Times New Roman" pitchFamily="18" charset="0"/>
                <a:ea typeface="Times New Roman" pitchFamily="18" charset="0"/>
                <a:cs typeface="Times New Roman" pitchFamily="18" charset="0"/>
              </a:rPr>
              <a:t>Танай багийн нутаг дэвсгэр дээр сумын засаг даргын захирамжаар хадлан хадах зөвшөөрөл өгчээ. Зөвшөөрөл өгсөн талбайд Иргэн А , Б, Г нарын өвөлжөөний нутаг хамрагдсан байна. Энэ асуудлыг БИНХ-р хэлэлцэж </a:t>
            </a:r>
            <a:r>
              <a:rPr lang="mn-MN" sz="1400" b="1" dirty="0" smtClean="0">
                <a:solidFill>
                  <a:srgbClr val="002060"/>
                </a:solidFill>
                <a:latin typeface="Times New Roman" pitchFamily="18" charset="0"/>
                <a:ea typeface="Times New Roman" pitchFamily="18" charset="0"/>
                <a:cs typeface="Times New Roman" pitchFamily="18" charset="0"/>
              </a:rPr>
              <a:t> гаргах шийдвэрийн төслийн эрх зүйн үндэслэлийг </a:t>
            </a:r>
            <a:r>
              <a:rPr lang="mn-MN" sz="1400" b="1" dirty="0" smtClean="0">
                <a:solidFill>
                  <a:srgbClr val="002060"/>
                </a:solidFill>
                <a:latin typeface="Times New Roman" pitchFamily="18" charset="0"/>
                <a:ea typeface="Times New Roman" pitchFamily="18" charset="0"/>
                <a:cs typeface="Times New Roman" pitchFamily="18" charset="0"/>
              </a:rPr>
              <a:t>тодорхойл.</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mn-MN" sz="1400" b="1" i="0" u="none" strike="noStrike" cap="none" normalizeH="0" baseline="0" dirty="0">
              <a:ln>
                <a:noFill/>
              </a:ln>
              <a:solidFill>
                <a:srgbClr val="002060"/>
              </a:solidFill>
              <a:effectLst/>
              <a:latin typeface="Times New Roman" pitchFamily="18" charset="0"/>
              <a:ea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mn-MN" sz="1400" b="1" dirty="0" smtClean="0">
              <a:solidFill>
                <a:srgbClr val="002060"/>
              </a:solidFill>
              <a:latin typeface="Times New Roman" pitchFamily="18" charset="0"/>
              <a:ea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mn-MN" sz="1400" b="1" i="0" u="none" strike="noStrike" cap="none" normalizeH="0" baseline="0" dirty="0" smtClean="0">
                <a:ln>
                  <a:noFill/>
                </a:ln>
                <a:solidFill>
                  <a:srgbClr val="C00000"/>
                </a:solidFill>
                <a:effectLst/>
                <a:latin typeface="Times New Roman" pitchFamily="18" charset="0"/>
                <a:ea typeface="Times New Roman" pitchFamily="18" charset="0"/>
                <a:cs typeface="Times New Roman" pitchFamily="18" charset="0"/>
              </a:rPr>
              <a:t>2-р </a:t>
            </a:r>
            <a:r>
              <a:rPr kumimoji="0" lang="mn-MN" sz="1400" b="1" i="0" u="none" strike="noStrike" cap="none" normalizeH="0" baseline="0" dirty="0" smtClean="0">
                <a:ln>
                  <a:noFill/>
                </a:ln>
                <a:solidFill>
                  <a:srgbClr val="C00000"/>
                </a:solidFill>
                <a:effectLst/>
                <a:latin typeface="Times New Roman" pitchFamily="18" charset="0"/>
                <a:ea typeface="Times New Roman" pitchFamily="18" charset="0"/>
                <a:cs typeface="Times New Roman" pitchFamily="18" charset="0"/>
              </a:rPr>
              <a:t>баг: </a:t>
            </a:r>
            <a:r>
              <a:rPr lang="mn-MN" sz="1400" b="1" dirty="0" smtClean="0">
                <a:solidFill>
                  <a:srgbClr val="002060"/>
                </a:solidFill>
                <a:latin typeface="Times New Roman" pitchFamily="18" charset="0"/>
                <a:ea typeface="Times New Roman" pitchFamily="18" charset="0"/>
                <a:cs typeface="Times New Roman" pitchFamily="18" charset="0"/>
              </a:rPr>
              <a:t>“А “ ХХК-д танай </a:t>
            </a:r>
            <a:r>
              <a:rPr kumimoji="0" lang="mn-MN" sz="1400" b="1" i="0" u="none" strike="noStrike" cap="none" normalizeH="0" baseline="0" dirty="0" smtClean="0">
                <a:ln>
                  <a:noFill/>
                </a:ln>
                <a:solidFill>
                  <a:srgbClr val="002060"/>
                </a:solidFill>
                <a:effectLst/>
                <a:latin typeface="Times New Roman" pitchFamily="18" charset="0"/>
                <a:ea typeface="Times New Roman" pitchFamily="18" charset="0"/>
                <a:cs typeface="Times New Roman" pitchFamily="18" charset="0"/>
              </a:rPr>
              <a:t>багийн нутаг дэвсгэрт олборлолт хийх зөвшөөрлийг сумын засаг дарга олгосон байна. Танай багийн иргэдийн саналыг аваагүй. Энэ тохиолдолд БИНХ ямар</a:t>
            </a:r>
            <a:r>
              <a:rPr kumimoji="0" lang="mn-MN" sz="1400" b="1" i="0" u="none" strike="noStrike" cap="none" normalizeH="0" dirty="0" smtClean="0">
                <a:ln>
                  <a:noFill/>
                </a:ln>
                <a:solidFill>
                  <a:srgbClr val="002060"/>
                </a:solidFill>
                <a:effectLst/>
                <a:latin typeface="Times New Roman" pitchFamily="18" charset="0"/>
                <a:ea typeface="Times New Roman" pitchFamily="18" charset="0"/>
                <a:cs typeface="Times New Roman" pitchFamily="18" charset="0"/>
              </a:rPr>
              <a:t> шийдвэр гаргах вэ. </a:t>
            </a:r>
            <a:r>
              <a:rPr lang="mn-MN" sz="1400" b="1" dirty="0" smtClean="0">
                <a:solidFill>
                  <a:srgbClr val="002060"/>
                </a:solidFill>
                <a:latin typeface="Times New Roman" pitchFamily="18" charset="0"/>
                <a:ea typeface="Times New Roman" pitchFamily="18" charset="0"/>
                <a:cs typeface="Times New Roman" pitchFamily="18" charset="0"/>
              </a:rPr>
              <a:t>Сум</a:t>
            </a:r>
            <a:r>
              <a:rPr kumimoji="0" lang="mn-MN" sz="1400" b="1" i="0" u="none" strike="noStrike" cap="none" normalizeH="0" baseline="0" dirty="0" smtClean="0">
                <a:ln>
                  <a:noFill/>
                </a:ln>
                <a:solidFill>
                  <a:srgbClr val="002060"/>
                </a:solidFill>
                <a:effectLst/>
                <a:latin typeface="Times New Roman" pitchFamily="18" charset="0"/>
                <a:ea typeface="Times New Roman" pitchFamily="18" charset="0"/>
                <a:cs typeface="Times New Roman" pitchFamily="18" charset="0"/>
              </a:rPr>
              <a:t>ын засаг даргын шийдвэрийг  хүчингүй болгох  ямар гарц байна вэ. Шийдлийг </a:t>
            </a:r>
            <a:r>
              <a:rPr kumimoji="0" lang="mn-MN" sz="1400" b="1" i="0" u="none" strike="noStrike" cap="none" normalizeH="0" baseline="0" dirty="0" smtClean="0">
                <a:ln>
                  <a:noFill/>
                </a:ln>
                <a:solidFill>
                  <a:srgbClr val="002060"/>
                </a:solidFill>
                <a:effectLst/>
                <a:latin typeface="Times New Roman" pitchFamily="18" charset="0"/>
                <a:ea typeface="Times New Roman" pitchFamily="18" charset="0"/>
                <a:cs typeface="Times New Roman" pitchFamily="18" charset="0"/>
              </a:rPr>
              <a:t>тодорхойл</a:t>
            </a:r>
          </a:p>
          <a:p>
            <a:pPr eaLnBrk="0" fontAlgn="base" hangingPunct="0">
              <a:spcBef>
                <a:spcPct val="0"/>
              </a:spcBef>
              <a:spcAft>
                <a:spcPct val="0"/>
              </a:spcAft>
            </a:pPr>
            <a:endParaRPr kumimoji="0" lang="mn-MN" sz="1400" b="1" i="0" u="none" strike="noStrike" cap="none" normalizeH="0" baseline="0" dirty="0" smtClean="0">
              <a:ln>
                <a:noFill/>
              </a:ln>
              <a:solidFill>
                <a:srgbClr val="002060"/>
              </a:solidFill>
              <a:effectLst/>
              <a:latin typeface="Times New Roman" pitchFamily="18" charset="0"/>
              <a:ea typeface="Times New Roman" pitchFamily="18" charset="0"/>
              <a:cs typeface="Times New Roman" pitchFamily="18" charset="0"/>
            </a:endParaRPr>
          </a:p>
          <a:p>
            <a:pPr eaLnBrk="0" fontAlgn="base" hangingPunct="0">
              <a:spcBef>
                <a:spcPct val="0"/>
              </a:spcBef>
              <a:spcAft>
                <a:spcPct val="0"/>
              </a:spcAft>
            </a:pPr>
            <a:r>
              <a:rPr lang="mn-MN" sz="1400" b="1" dirty="0" smtClean="0">
                <a:solidFill>
                  <a:srgbClr val="C00000"/>
                </a:solidFill>
                <a:latin typeface="Times New Roman" pitchFamily="18" charset="0"/>
                <a:cs typeface="Times New Roman" pitchFamily="18" charset="0"/>
              </a:rPr>
              <a:t>3-р баг: </a:t>
            </a:r>
            <a:r>
              <a:rPr lang="mn-MN" sz="1400" b="1" dirty="0" smtClean="0">
                <a:solidFill>
                  <a:srgbClr val="002060"/>
                </a:solidFill>
                <a:latin typeface="Times New Roman" pitchFamily="18" charset="0"/>
                <a:cs typeface="Times New Roman" pitchFamily="18" charset="0"/>
              </a:rPr>
              <a:t>Э сумын 3-р багийн ИНХ-ын дарга “А “нь сумаасаа хадлан хадах талбайн  зөвшөөрөл авч талбайгаа хэмжин авч ажлын бэлтгэлээ хангаж эхлэв. Тэд ИНХ-раа ярилцаад эндээс олсон орлогоороо багийнхаа нутаг дэвсгэрт 4 айлын орон сууц барихаар ИНХ-ын </a:t>
            </a:r>
            <a:r>
              <a:rPr lang="mn-MN" sz="1600" b="1" dirty="0" smtClean="0">
                <a:solidFill>
                  <a:srgbClr val="002060"/>
                </a:solidFill>
                <a:latin typeface="Times New Roman" pitchFamily="18" charset="0"/>
                <a:cs typeface="Times New Roman" pitchFamily="18" charset="0"/>
              </a:rPr>
              <a:t>шийдвэр гаргажээ. Гэтэл аймгийн Засаг даргын орлогч энэхүү шийдвэрийг цуцалж уг талбайг Хятадын компанид мөн зориулалтаар өгсөн байна. Энд БИНХ бүрэн эрхийнхээ дагуу яаж эрх ашгаа хамгаалах вэ? /одоогийн байдлаар багийн иргэд шийдвэрийг эсэргүүцэн тэмцэж байгаа ч үр дүнд хүрээгүй байна/</a:t>
            </a:r>
            <a:endParaRPr lang="en-US" sz="1600" b="1" dirty="0" smtClean="0">
              <a:solidFill>
                <a:srgbClr val="002060"/>
              </a:solidFill>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mn-MN"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7" name="Rectangle 1"/>
          <p:cNvSpPr>
            <a:spLocks noChangeArrowheads="1"/>
          </p:cNvSpPr>
          <p:nvPr/>
        </p:nvSpPr>
        <p:spPr bwMode="auto">
          <a:xfrm>
            <a:off x="1066800" y="1571637"/>
            <a:ext cx="7689010" cy="3139321"/>
          </a:xfrm>
          <a:prstGeom prst="rect">
            <a:avLst/>
          </a:prstGeom>
          <a:solidFill>
            <a:srgbClr val="FFFFFF"/>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mn-MN" b="1" i="0" u="none"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mn-MN" b="1" i="0" u="none"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mn-MN" b="1" dirty="0" smtClean="0">
              <a:solidFill>
                <a:srgbClr val="FF0000"/>
              </a:solidFill>
              <a:latin typeface="Times New Roman" pitchFamily="18" charset="0"/>
              <a:ea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mn-MN" b="1" i="0" u="none"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4-р </a:t>
            </a:r>
            <a:r>
              <a:rPr kumimoji="0" lang="mn-MN" b="1" i="0" u="none"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баг</a:t>
            </a:r>
            <a:r>
              <a:rPr kumimoji="0" lang="mn-MN" b="1" i="0" u="none" strike="noStrike" cap="none" normalizeH="0" baseline="0" dirty="0" smtClean="0">
                <a:ln>
                  <a:noFill/>
                </a:ln>
                <a:solidFill>
                  <a:srgbClr val="002060"/>
                </a:solidFill>
                <a:effectLst/>
                <a:latin typeface="Times New Roman" pitchFamily="18" charset="0"/>
                <a:ea typeface="Times New Roman" pitchFamily="18" charset="0"/>
                <a:cs typeface="Times New Roman" pitchFamily="18" charset="0"/>
              </a:rPr>
              <a:t>:Багийн гудамж хашааг тохижуулах, тэгшлэх ажлыг зохион байгуулж, үр дүнг 10-р сарын 1-ий дотор тайлагнах тухай ИНХ-ын шийдвэр гарчээ.Үүнд сумын төсвөөс 50 сая, багийн иргэдийн хандив тусламжаар бүрдсэн 20 сая төг зарцуулах </a:t>
            </a:r>
            <a:r>
              <a:rPr kumimoji="0" lang="mn-MN" b="1" i="0" u="none" strike="noStrike" cap="none" normalizeH="0" baseline="0" dirty="0" smtClean="0">
                <a:ln>
                  <a:noFill/>
                </a:ln>
                <a:solidFill>
                  <a:srgbClr val="002060"/>
                </a:solidFill>
                <a:effectLst/>
                <a:latin typeface="Times New Roman" pitchFamily="18" charset="0"/>
                <a:ea typeface="Times New Roman" pitchFamily="18" charset="0"/>
                <a:cs typeface="Times New Roman" pitchFamily="18" charset="0"/>
              </a:rPr>
              <a:t> зөвшөөрөл </a:t>
            </a:r>
            <a:r>
              <a:rPr kumimoji="0" lang="mn-MN" b="1" i="0" u="none" strike="noStrike" cap="none" normalizeH="0" baseline="0" dirty="0" smtClean="0">
                <a:ln>
                  <a:noFill/>
                </a:ln>
                <a:solidFill>
                  <a:srgbClr val="002060"/>
                </a:solidFill>
                <a:effectLst/>
                <a:latin typeface="Times New Roman" pitchFamily="18" charset="0"/>
                <a:ea typeface="Times New Roman" pitchFamily="18" charset="0"/>
                <a:cs typeface="Times New Roman" pitchFamily="18" charset="0"/>
              </a:rPr>
              <a:t>олгосон байна. Гэвч эцсийн үр дүн иргэдийн санаанд нийцсэнгүй. </a:t>
            </a:r>
            <a:r>
              <a:rPr kumimoji="0" lang="mn-MN" b="1" i="0" u="none" strike="noStrike" cap="none" normalizeH="0" baseline="0" dirty="0" smtClean="0">
                <a:ln>
                  <a:noFill/>
                </a:ln>
                <a:solidFill>
                  <a:srgbClr val="002060"/>
                </a:solidFill>
                <a:effectLst/>
                <a:latin typeface="Times New Roman" pitchFamily="18" charset="0"/>
                <a:ea typeface="Times New Roman" pitchFamily="18" charset="0"/>
                <a:cs typeface="Times New Roman" pitchFamily="18" charset="0"/>
              </a:rPr>
              <a:t> БИНХ-ын </a:t>
            </a:r>
            <a:r>
              <a:rPr kumimoji="0" lang="mn-MN" b="1" i="0" u="none" strike="noStrike" cap="none" normalizeH="0" baseline="0" dirty="0" smtClean="0">
                <a:ln>
                  <a:noFill/>
                </a:ln>
                <a:solidFill>
                  <a:srgbClr val="002060"/>
                </a:solidFill>
                <a:effectLst/>
                <a:latin typeface="Times New Roman" pitchFamily="18" charset="0"/>
                <a:ea typeface="Times New Roman" pitchFamily="18" charset="0"/>
                <a:cs typeface="Times New Roman" pitchFamily="18" charset="0"/>
              </a:rPr>
              <a:t>шийдвэрийн биелэлт хангалтгүй байгаад хэн хяналт тавьж  ямар шийдвэр гаргаж, ямар хариуцлага тооцож болох вэ?</a:t>
            </a:r>
            <a:endParaRPr kumimoji="0" lang="en-US" b="1" i="0" u="none" strike="noStrike" cap="none" normalizeH="0" baseline="0" dirty="0" smtClean="0">
              <a:ln>
                <a:noFill/>
              </a:ln>
              <a:solidFill>
                <a:srgbClr val="002060"/>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85800" y="1143000"/>
            <a:ext cx="8001000" cy="3957302"/>
          </a:xfrm>
          <a:prstGeom prst="rect">
            <a:avLst/>
          </a:prstGeom>
        </p:spPr>
        <p:txBody>
          <a:bodyPr wrap="square">
            <a:spAutoFit/>
          </a:bodyPr>
          <a:lstStyle/>
          <a:p>
            <a:pPr algn="just">
              <a:lnSpc>
                <a:spcPct val="115000"/>
              </a:lnSpc>
              <a:spcAft>
                <a:spcPts val="1000"/>
              </a:spcAft>
            </a:pPr>
            <a:r>
              <a:rPr lang="mn-MN" sz="2000" b="1" dirty="0">
                <a:solidFill>
                  <a:srgbClr val="002060"/>
                </a:solidFill>
                <a:latin typeface="Times New Roman" panose="02020603050405020304" pitchFamily="18" charset="0"/>
                <a:ea typeface="Calibri"/>
                <a:cs typeface="Times New Roman" panose="02020603050405020304" pitchFamily="18" charset="0"/>
              </a:rPr>
              <a:t>Орон нутгийн түвшинд урт богино хугацаанд хэрэгжээд явах, үр дүнд нь төрийн удирдах байгууллагуудын үйл ажиллагаа, нутаг орны болон иргэдийн ахуй амьдралд ахиц дэвшил гарах зорилготой бодлого шийдвэрийн хэрэгжилтэнд иргэдийн оролцоотой хяналтыг үр дүнтэй удирдан зохион байгуулж чадваас бодлого гаргагчдад эерэгээр нөлөөлж ололт дутагдлын шалтгааныг олж, туршлагаасаа суралцах, төрийн үйлчилгээг иргэдийн хэрэгцээ шаардлагад нийцүүлэн чанартай хүргэх, үр дүнд нь хууль эрх зүйн хүрээнд өөрт олгогдсон эрх мэдлээ хэрэгжүүлэхээр батлан гаргасан шийдвэрийнхээ биелэлт, хэрэгжилтийг тооцон ажиллах нь НӨУБ-ын үйл ажиллагаан дахь чухал асуудлын нэг юм.</a:t>
            </a:r>
            <a:endParaRPr lang="en-US" sz="2000" b="1" dirty="0">
              <a:solidFill>
                <a:srgbClr val="002060"/>
              </a:solidFill>
              <a:effectLst/>
              <a:latin typeface="Times New Roman" panose="02020603050405020304" pitchFamily="18" charset="0"/>
              <a:ea typeface="Calibri"/>
              <a:cs typeface="Times New Roman" panose="02020603050405020304" pitchFamily="18" charset="0"/>
            </a:endParaRPr>
          </a:p>
        </p:txBody>
      </p:sp>
    </p:spTree>
    <p:extLst>
      <p:ext uri="{BB962C8B-B14F-4D97-AF65-F5344CB8AC3E}">
        <p14:creationId xmlns:p14="http://schemas.microsoft.com/office/powerpoint/2010/main" val="28910231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1143000"/>
            <a:ext cx="8610600" cy="1938992"/>
          </a:xfrm>
          <a:prstGeom prst="rect">
            <a:avLst/>
          </a:prstGeom>
        </p:spPr>
        <p:txBody>
          <a:bodyPr wrap="square">
            <a:spAutoFit/>
          </a:bodyPr>
          <a:lstStyle/>
          <a:p>
            <a:pPr algn="ctr"/>
            <a:r>
              <a:rPr lang="mn-MN" sz="4000" b="1" dirty="0">
                <a:solidFill>
                  <a:srgbClr val="002060"/>
                </a:solidFill>
                <a:latin typeface="Times New Roman" panose="02020603050405020304" pitchFamily="18" charset="0"/>
                <a:ea typeface="Calibri"/>
                <a:cs typeface="Times New Roman" panose="02020603050405020304" pitchFamily="18" charset="0"/>
              </a:rPr>
              <a:t>Хүн өдөр </a:t>
            </a:r>
            <a:r>
              <a:rPr lang="mn-MN" sz="4000" b="1" dirty="0" smtClean="0">
                <a:solidFill>
                  <a:srgbClr val="002060"/>
                </a:solidFill>
                <a:latin typeface="Times New Roman" panose="02020603050405020304" pitchFamily="18" charset="0"/>
                <a:ea typeface="Calibri"/>
                <a:cs typeface="Times New Roman" panose="02020603050405020304" pitchFamily="18" charset="0"/>
              </a:rPr>
              <a:t>тутам, </a:t>
            </a:r>
            <a:r>
              <a:rPr lang="mn-MN" sz="4000" b="1" dirty="0">
                <a:solidFill>
                  <a:srgbClr val="002060"/>
                </a:solidFill>
                <a:latin typeface="Times New Roman" panose="02020603050405020304" pitchFamily="18" charset="0"/>
                <a:ea typeface="Calibri"/>
                <a:cs typeface="Times New Roman" panose="02020603050405020304" pitchFamily="18" charset="0"/>
              </a:rPr>
              <a:t>алхам бүртээ сонголт хийж шийдвэр гаргах хэрэгтэй болдог</a:t>
            </a:r>
            <a:endParaRPr lang="en-US" sz="4000" b="1" dirty="0">
              <a:solidFill>
                <a:srgbClr val="002060"/>
              </a:solidFill>
              <a:latin typeface="Times New Roman" panose="02020603050405020304" pitchFamily="18" charset="0"/>
              <a:cs typeface="Times New Roman" panose="02020603050405020304" pitchFamily="18" charset="0"/>
            </a:endParaRP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410200" y="3352800"/>
            <a:ext cx="2757691" cy="1898633"/>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1068523929"/>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740229" y="2523529"/>
            <a:ext cx="7848600" cy="1846659"/>
          </a:xfrm>
          <a:prstGeom prst="rect">
            <a:avLst/>
          </a:prstGeom>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mn-MN" sz="5400" b="1" i="0" u="none" strike="noStrike" kern="0" cap="none" spc="0" normalizeH="0" baseline="0" noProof="0" dirty="0" smtClean="0">
                <a:ln>
                  <a:noFill/>
                </a:ln>
                <a:solidFill>
                  <a:srgbClr val="0070C0"/>
                </a:solidFill>
                <a:effectLst>
                  <a:outerShdw blurRad="38100" dist="38100" dir="2700000" algn="tl">
                    <a:srgbClr val="000000">
                      <a:alpha val="43137"/>
                    </a:srgbClr>
                  </a:outerShdw>
                </a:effectLst>
                <a:uLnTx/>
                <a:uFillTx/>
                <a:latin typeface="Arial Mon" panose="020B0604020202020204" pitchFamily="34" charset="0"/>
                <a:cs typeface="Arial Mon" panose="020B0604020202020204" pitchFamily="34" charset="0"/>
              </a:rPr>
              <a:t>Àíõààðàë òàâüñàíä</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mn-MN" sz="6000" b="1" i="0" u="none" strike="noStrike" kern="0" cap="none" spc="0" normalizeH="0" baseline="0" noProof="0" dirty="0" smtClean="0">
                <a:ln>
                  <a:noFill/>
                </a:ln>
                <a:solidFill>
                  <a:srgbClr val="0070C0"/>
                </a:solidFill>
                <a:effectLst>
                  <a:outerShdw blurRad="38100" dist="38100" dir="2700000" algn="tl">
                    <a:srgbClr val="000000">
                      <a:alpha val="43137"/>
                    </a:srgbClr>
                  </a:outerShdw>
                </a:effectLst>
                <a:uLnTx/>
                <a:uFillTx/>
                <a:latin typeface="Arial Mon" panose="020B0604020202020204" pitchFamily="34" charset="0"/>
                <a:cs typeface="Arial Mon" panose="020B0604020202020204" pitchFamily="34" charset="0"/>
              </a:rPr>
              <a:t> áàÿðëàëàà</a:t>
            </a:r>
            <a:endParaRPr kumimoji="0" lang="en-US" sz="1800" b="0" i="0" u="none" strike="noStrike" kern="0" cap="none" spc="0" normalizeH="0" baseline="0" noProof="0" dirty="0" smtClean="0">
              <a:ln>
                <a:noFill/>
              </a:ln>
              <a:solidFill>
                <a:sysClr val="windowText" lastClr="000000"/>
              </a:solidFill>
              <a:effectLst/>
              <a:uLnTx/>
              <a:uFillTx/>
            </a:endParaRPr>
          </a:p>
        </p:txBody>
      </p:sp>
      <p:pic>
        <p:nvPicPr>
          <p:cNvPr id="5" name="Picture 2" descr="анхаар зурган илэрцүүд"/>
          <p:cNvPicPr>
            <a:picLocks noChangeAspect="1" noChangeArrowheads="1" noCrop="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102429" y="762000"/>
            <a:ext cx="2590800" cy="19431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1217172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09600" y="838200"/>
            <a:ext cx="8229600" cy="4073936"/>
          </a:xfrm>
          <a:prstGeom prst="rect">
            <a:avLst/>
          </a:prstGeom>
        </p:spPr>
        <p:txBody>
          <a:bodyPr wrap="square">
            <a:spAutoFit/>
          </a:bodyPr>
          <a:lstStyle/>
          <a:p>
            <a:pPr algn="just">
              <a:lnSpc>
                <a:spcPct val="115000"/>
              </a:lnSpc>
              <a:spcAft>
                <a:spcPts val="1000"/>
              </a:spcAft>
            </a:pPr>
            <a:r>
              <a:rPr lang="mn-MN" sz="2400" b="1" dirty="0">
                <a:solidFill>
                  <a:srgbClr val="002060"/>
                </a:solidFill>
                <a:latin typeface="Times New Roman" panose="02020603050405020304" pitchFamily="18" charset="0"/>
                <a:ea typeface="Calibri"/>
                <a:cs typeface="Times New Roman" panose="02020603050405020304" pitchFamily="18" charset="0"/>
              </a:rPr>
              <a:t>Шийдвэр гаргалт нь үйл ажиллагааны олон чиглэл, хувилбарын дундаас оновчтойг нь сонгон авах үйл </a:t>
            </a:r>
            <a:r>
              <a:rPr lang="mn-MN" sz="2400" b="1" dirty="0" smtClean="0">
                <a:solidFill>
                  <a:srgbClr val="002060"/>
                </a:solidFill>
                <a:latin typeface="Times New Roman" panose="02020603050405020304" pitchFamily="18" charset="0"/>
                <a:ea typeface="Calibri"/>
                <a:cs typeface="Times New Roman" panose="02020603050405020304" pitchFamily="18" charset="0"/>
              </a:rPr>
              <a:t>явц. Хувилбаруудыг </a:t>
            </a:r>
            <a:r>
              <a:rPr lang="mn-MN" sz="2400" b="1" dirty="0">
                <a:solidFill>
                  <a:srgbClr val="002060"/>
                </a:solidFill>
                <a:latin typeface="Times New Roman" panose="02020603050405020304" pitchFamily="18" charset="0"/>
                <a:ea typeface="Calibri"/>
                <a:cs typeface="Times New Roman" panose="02020603050405020304" pitchFamily="18" charset="0"/>
              </a:rPr>
              <a:t>сонгох </a:t>
            </a:r>
            <a:r>
              <a:rPr lang="mn-MN" sz="2400" b="1" dirty="0" smtClean="0">
                <a:solidFill>
                  <a:srgbClr val="002060"/>
                </a:solidFill>
                <a:latin typeface="Times New Roman" panose="02020603050405020304" pitchFamily="18" charset="0"/>
                <a:ea typeface="Calibri"/>
                <a:cs typeface="Times New Roman" panose="02020603050405020304" pitchFamily="18" charset="0"/>
              </a:rPr>
              <a:t>нь:</a:t>
            </a:r>
          </a:p>
          <a:p>
            <a:pPr algn="just">
              <a:lnSpc>
                <a:spcPct val="115000"/>
              </a:lnSpc>
              <a:spcAft>
                <a:spcPts val="1000"/>
              </a:spcAft>
              <a:buFont typeface="Arial" pitchFamily="34" charset="0"/>
              <a:buChar char="•"/>
            </a:pPr>
            <a:r>
              <a:rPr lang="mn-MN" sz="2400" b="1" dirty="0" smtClean="0">
                <a:solidFill>
                  <a:srgbClr val="002060"/>
                </a:solidFill>
                <a:latin typeface="Times New Roman" panose="02020603050405020304" pitchFamily="18" charset="0"/>
                <a:ea typeface="Calibri"/>
                <a:cs typeface="Times New Roman" panose="02020603050405020304" pitchFamily="18" charset="0"/>
              </a:rPr>
              <a:t> </a:t>
            </a:r>
            <a:r>
              <a:rPr lang="mn-MN" sz="2400" b="1" dirty="0">
                <a:solidFill>
                  <a:srgbClr val="002060"/>
                </a:solidFill>
                <a:latin typeface="Times New Roman" panose="02020603050405020304" pitchFamily="18" charset="0"/>
                <a:ea typeface="Calibri"/>
                <a:cs typeface="Times New Roman" panose="02020603050405020304" pitchFamily="18" charset="0"/>
              </a:rPr>
              <a:t>хувь хүний мэдлэг  </a:t>
            </a:r>
            <a:r>
              <a:rPr lang="mn-MN" sz="2400" b="1" dirty="0" smtClean="0">
                <a:solidFill>
                  <a:srgbClr val="002060"/>
                </a:solidFill>
                <a:latin typeface="Times New Roman" panose="02020603050405020304" pitchFamily="18" charset="0"/>
                <a:ea typeface="Calibri"/>
                <a:cs typeface="Times New Roman" panose="02020603050405020304" pitchFamily="18" charset="0"/>
              </a:rPr>
              <a:t>туршлага</a:t>
            </a:r>
            <a:r>
              <a:rPr lang="mn-MN" sz="2400" b="1" dirty="0">
                <a:solidFill>
                  <a:srgbClr val="002060"/>
                </a:solidFill>
                <a:latin typeface="Times New Roman" panose="02020603050405020304" pitchFamily="18" charset="0"/>
                <a:ea typeface="Calibri"/>
                <a:cs typeface="Times New Roman" panose="02020603050405020304" pitchFamily="18" charset="0"/>
              </a:rPr>
              <a:t>, </a:t>
            </a:r>
            <a:r>
              <a:rPr lang="en-US" sz="2400" b="1" dirty="0" smtClean="0">
                <a:solidFill>
                  <a:srgbClr val="002060"/>
                </a:solidFill>
                <a:latin typeface="Times New Roman" panose="02020603050405020304" pitchFamily="18" charset="0"/>
                <a:ea typeface="Calibri"/>
                <a:cs typeface="Times New Roman" panose="02020603050405020304" pitchFamily="18" charset="0"/>
              </a:rPr>
              <a:t> </a:t>
            </a:r>
            <a:r>
              <a:rPr lang="mn-MN" sz="2400" b="1" dirty="0" smtClean="0">
                <a:solidFill>
                  <a:srgbClr val="002060"/>
                </a:solidFill>
                <a:latin typeface="Times New Roman" panose="02020603050405020304" pitchFamily="18" charset="0"/>
                <a:ea typeface="Calibri"/>
                <a:cs typeface="Times New Roman" panose="02020603050405020304" pitchFamily="18" charset="0"/>
              </a:rPr>
              <a:t>бүтээлч </a:t>
            </a:r>
            <a:r>
              <a:rPr lang="mn-MN" sz="2400" b="1" dirty="0">
                <a:solidFill>
                  <a:srgbClr val="002060"/>
                </a:solidFill>
                <a:latin typeface="Times New Roman" panose="02020603050405020304" pitchFamily="18" charset="0"/>
                <a:ea typeface="Calibri"/>
                <a:cs typeface="Times New Roman" panose="02020603050405020304" pitchFamily="18" charset="0"/>
              </a:rPr>
              <a:t>байдал, </a:t>
            </a:r>
            <a:endParaRPr lang="mn-MN" sz="2400" b="1" dirty="0" smtClean="0">
              <a:solidFill>
                <a:srgbClr val="002060"/>
              </a:solidFill>
              <a:latin typeface="Times New Roman" panose="02020603050405020304" pitchFamily="18" charset="0"/>
              <a:ea typeface="Calibri"/>
              <a:cs typeface="Times New Roman" panose="02020603050405020304" pitchFamily="18" charset="0"/>
            </a:endParaRPr>
          </a:p>
          <a:p>
            <a:pPr algn="just">
              <a:lnSpc>
                <a:spcPct val="115000"/>
              </a:lnSpc>
              <a:spcAft>
                <a:spcPts val="1000"/>
              </a:spcAft>
              <a:buFont typeface="Arial" pitchFamily="34" charset="0"/>
              <a:buChar char="•"/>
            </a:pPr>
            <a:r>
              <a:rPr lang="mn-MN" sz="2400" b="1" dirty="0" smtClean="0">
                <a:solidFill>
                  <a:srgbClr val="002060"/>
                </a:solidFill>
                <a:latin typeface="Times New Roman" panose="02020603050405020304" pitchFamily="18" charset="0"/>
                <a:ea typeface="Calibri"/>
                <a:cs typeface="Times New Roman" panose="02020603050405020304" pitchFamily="18" charset="0"/>
              </a:rPr>
              <a:t>зөн </a:t>
            </a:r>
            <a:r>
              <a:rPr lang="mn-MN" sz="2400" b="1" dirty="0" smtClean="0">
                <a:solidFill>
                  <a:srgbClr val="002060"/>
                </a:solidFill>
                <a:latin typeface="Times New Roman" panose="02020603050405020304" pitchFamily="18" charset="0"/>
                <a:ea typeface="Calibri"/>
                <a:cs typeface="Times New Roman" panose="02020603050405020304" pitchFamily="18" charset="0"/>
              </a:rPr>
              <a:t>совин</a:t>
            </a:r>
            <a:endParaRPr lang="mn-MN" sz="2400" b="1" dirty="0" smtClean="0">
              <a:solidFill>
                <a:srgbClr val="002060"/>
              </a:solidFill>
              <a:latin typeface="Times New Roman" panose="02020603050405020304" pitchFamily="18" charset="0"/>
              <a:ea typeface="Calibri"/>
              <a:cs typeface="Times New Roman" panose="02020603050405020304" pitchFamily="18" charset="0"/>
            </a:endParaRPr>
          </a:p>
          <a:p>
            <a:pPr algn="just">
              <a:lnSpc>
                <a:spcPct val="115000"/>
              </a:lnSpc>
              <a:spcAft>
                <a:spcPts val="1000"/>
              </a:spcAft>
              <a:buFont typeface="Arial" pitchFamily="34" charset="0"/>
              <a:buChar char="•"/>
            </a:pPr>
            <a:r>
              <a:rPr lang="mn-MN" sz="2400" b="1" dirty="0" smtClean="0">
                <a:solidFill>
                  <a:srgbClr val="002060"/>
                </a:solidFill>
                <a:latin typeface="Times New Roman" panose="02020603050405020304" pitchFamily="18" charset="0"/>
                <a:ea typeface="Calibri"/>
                <a:cs typeface="Times New Roman" panose="02020603050405020304" pitchFamily="18" charset="0"/>
              </a:rPr>
              <a:t>арга </a:t>
            </a:r>
            <a:r>
              <a:rPr lang="mn-MN" sz="2400" b="1" dirty="0">
                <a:solidFill>
                  <a:srgbClr val="002060"/>
                </a:solidFill>
                <a:latin typeface="Times New Roman" panose="02020603050405020304" pitchFamily="18" charset="0"/>
                <a:ea typeface="Calibri"/>
                <a:cs typeface="Times New Roman" panose="02020603050405020304" pitchFamily="18" charset="0"/>
              </a:rPr>
              <a:t>барил зэрэг олон хүчин зүйлээс шалтгаална. </a:t>
            </a:r>
            <a:endParaRPr lang="en-US" sz="2400" b="1" dirty="0">
              <a:solidFill>
                <a:srgbClr val="002060"/>
              </a:solidFill>
              <a:latin typeface="Times New Roman" panose="02020603050405020304" pitchFamily="18" charset="0"/>
              <a:ea typeface="Calibri"/>
              <a:cs typeface="Times New Roman" panose="02020603050405020304" pitchFamily="18" charset="0"/>
            </a:endParaRPr>
          </a:p>
          <a:p>
            <a:pPr algn="just">
              <a:lnSpc>
                <a:spcPct val="115000"/>
              </a:lnSpc>
              <a:spcAft>
                <a:spcPts val="1000"/>
              </a:spcAft>
            </a:pPr>
            <a:endParaRPr lang="en-US" sz="2800" b="1" dirty="0">
              <a:solidFill>
                <a:srgbClr val="002060"/>
              </a:solidFill>
              <a:effectLst/>
              <a:latin typeface="Times New Roman" panose="02020603050405020304" pitchFamily="18" charset="0"/>
              <a:ea typeface="Calibri"/>
              <a:cs typeface="Times New Roman" panose="02020603050405020304" pitchFamily="18" charset="0"/>
            </a:endParaRPr>
          </a:p>
        </p:txBody>
      </p:sp>
    </p:spTree>
    <p:extLst>
      <p:ext uri="{BB962C8B-B14F-4D97-AF65-F5344CB8AC3E}">
        <p14:creationId xmlns:p14="http://schemas.microsoft.com/office/powerpoint/2010/main" val="215681393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14400" y="533400"/>
            <a:ext cx="8229600" cy="830997"/>
          </a:xfrm>
          <a:prstGeom prst="rect">
            <a:avLst/>
          </a:prstGeom>
        </p:spPr>
        <p:txBody>
          <a:bodyPr wrap="square">
            <a:spAutoFit/>
          </a:bodyPr>
          <a:lstStyle/>
          <a:p>
            <a:r>
              <a:rPr lang="mn-MN" sz="2400" b="1" dirty="0" smtClean="0">
                <a:solidFill>
                  <a:srgbClr val="002060"/>
                </a:solidFill>
                <a:latin typeface="Times New Roman" panose="02020603050405020304" pitchFamily="18" charset="0"/>
                <a:ea typeface="Calibri"/>
                <a:cs typeface="Times New Roman" panose="02020603050405020304" pitchFamily="18" charset="0"/>
              </a:rPr>
              <a:t>Шийдвэр гаргалтын хамгийн энгийн хандлага бол </a:t>
            </a:r>
            <a:r>
              <a:rPr lang="mn-MN" sz="2400" b="1" dirty="0" smtClean="0">
                <a:solidFill>
                  <a:srgbClr val="FF0000"/>
                </a:solidFill>
                <a:latin typeface="Times New Roman" panose="02020603050405020304" pitchFamily="18" charset="0"/>
                <a:ea typeface="Calibri"/>
                <a:cs typeface="Times New Roman" panose="02020603050405020304" pitchFamily="18" charset="0"/>
              </a:rPr>
              <a:t>шугаман сэтгэлгээ  </a:t>
            </a:r>
            <a:r>
              <a:rPr lang="mn-MN" sz="2400" b="1" dirty="0" smtClean="0">
                <a:solidFill>
                  <a:srgbClr val="002060"/>
                </a:solidFill>
                <a:latin typeface="Times New Roman" panose="02020603050405020304" pitchFamily="18" charset="0"/>
                <a:ea typeface="Calibri"/>
                <a:cs typeface="Times New Roman" panose="02020603050405020304" pitchFamily="18" charset="0"/>
              </a:rPr>
              <a:t>энэ нь:</a:t>
            </a:r>
          </a:p>
        </p:txBody>
      </p:sp>
      <p:sp>
        <p:nvSpPr>
          <p:cNvPr id="3" name="Rectangle 2"/>
          <p:cNvSpPr/>
          <p:nvPr/>
        </p:nvSpPr>
        <p:spPr>
          <a:xfrm>
            <a:off x="9906000" y="5486400"/>
            <a:ext cx="914400"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Oval 3"/>
          <p:cNvSpPr/>
          <p:nvPr/>
        </p:nvSpPr>
        <p:spPr>
          <a:xfrm>
            <a:off x="762000" y="1524000"/>
            <a:ext cx="2895600" cy="17526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mn-MN" b="1" dirty="0" smtClean="0"/>
              <a:t>Асуудал бүр ганц шийдэлтэй</a:t>
            </a:r>
            <a:endParaRPr lang="en-US" dirty="0"/>
          </a:p>
        </p:txBody>
      </p:sp>
      <p:sp>
        <p:nvSpPr>
          <p:cNvPr id="5" name="Oval 4"/>
          <p:cNvSpPr/>
          <p:nvPr/>
        </p:nvSpPr>
        <p:spPr>
          <a:xfrm>
            <a:off x="4953000" y="1219200"/>
            <a:ext cx="3505200" cy="17526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mn-MN" b="1" dirty="0" smtClean="0"/>
              <a:t>Нэгэнт гарсан шийдэл нь дандаа хүчин төгөлдөр, өөрчлөгдөх боломжгүй</a:t>
            </a:r>
            <a:endParaRPr lang="en-US" dirty="0"/>
          </a:p>
        </p:txBody>
      </p:sp>
      <p:sp>
        <p:nvSpPr>
          <p:cNvPr id="6" name="Oval 5"/>
          <p:cNvSpPr/>
          <p:nvPr/>
        </p:nvSpPr>
        <p:spPr>
          <a:xfrm>
            <a:off x="0" y="3581400"/>
            <a:ext cx="3810000" cy="2286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mn-MN" b="1" dirty="0" smtClean="0"/>
              <a:t>Тухайн асуудлыг хир зэрэг сайн шийдвэрлэснээр түүний үр дүнг үнэлдэг гэж үздэг. </a:t>
            </a:r>
            <a:endParaRPr lang="en-US" dirty="0"/>
          </a:p>
        </p:txBody>
      </p:sp>
      <p:sp>
        <p:nvSpPr>
          <p:cNvPr id="7" name="Oval 6"/>
          <p:cNvSpPr/>
          <p:nvPr/>
        </p:nvSpPr>
        <p:spPr>
          <a:xfrm>
            <a:off x="4419600" y="3200400"/>
            <a:ext cx="4724400" cy="3048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fontAlgn="base">
              <a:spcBef>
                <a:spcPct val="0"/>
              </a:spcBef>
              <a:spcAft>
                <a:spcPct val="0"/>
              </a:spcAft>
              <a:buFontTx/>
              <a:buChar char="•"/>
              <a:tabLst>
                <a:tab pos="457200" algn="l"/>
              </a:tabLst>
            </a:pPr>
            <a:r>
              <a:rPr lang="mn-MN" sz="2000" b="1" dirty="0" smtClean="0">
                <a:solidFill>
                  <a:schemeClr val="bg1"/>
                </a:solidFill>
                <a:latin typeface="Calibri" pitchFamily="34" charset="0"/>
                <a:ea typeface="Calibri" pitchFamily="34" charset="0"/>
                <a:cs typeface="Times New Roman" pitchFamily="18" charset="0"/>
              </a:rPr>
              <a:t>Энэ нь асуудлыг хэт хялбарчилж, шугаман сэтгэлгээгээр авч үзэж, орчны өөрчлөлт, шийдвэрийн хүрээний мөн чанарын талыг орхигдуулдаг талтай</a:t>
            </a:r>
            <a:r>
              <a:rPr lang="mn-MN" sz="2000" dirty="0" smtClean="0">
                <a:solidFill>
                  <a:schemeClr val="bg1"/>
                </a:solidFill>
                <a:latin typeface="Calibri" pitchFamily="34" charset="0"/>
                <a:ea typeface="Calibri" pitchFamily="34" charset="0"/>
                <a:cs typeface="Times New Roman" pitchFamily="18" charset="0"/>
              </a:rPr>
              <a:t> </a:t>
            </a:r>
            <a:endParaRPr lang="en-US" sz="1200" dirty="0" smtClean="0">
              <a:solidFill>
                <a:schemeClr val="bg1"/>
              </a:solidFill>
              <a:latin typeface="Arial" pitchFamily="34" charset="0"/>
              <a:cs typeface="Arial" pitchFamily="34" charset="0"/>
            </a:endParaRPr>
          </a:p>
        </p:txBody>
      </p:sp>
      <p:sp>
        <p:nvSpPr>
          <p:cNvPr id="16" name="Right Arrow 15"/>
          <p:cNvSpPr/>
          <p:nvPr/>
        </p:nvSpPr>
        <p:spPr>
          <a:xfrm>
            <a:off x="3733800" y="2057400"/>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ight Arrow 16"/>
          <p:cNvSpPr/>
          <p:nvPr/>
        </p:nvSpPr>
        <p:spPr>
          <a:xfrm>
            <a:off x="3581400" y="4343400"/>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7200" y="770324"/>
            <a:ext cx="8229600" cy="4113947"/>
          </a:xfrm>
          <a:prstGeom prst="rect">
            <a:avLst/>
          </a:prstGeom>
        </p:spPr>
        <p:txBody>
          <a:bodyPr wrap="square">
            <a:spAutoFit/>
          </a:bodyPr>
          <a:lstStyle/>
          <a:p>
            <a:pPr algn="just">
              <a:lnSpc>
                <a:spcPct val="115000"/>
              </a:lnSpc>
              <a:spcAft>
                <a:spcPts val="1000"/>
              </a:spcAft>
            </a:pPr>
            <a:r>
              <a:rPr lang="mn-MN" sz="2000" b="1" dirty="0">
                <a:solidFill>
                  <a:srgbClr val="C00000"/>
                </a:solidFill>
                <a:latin typeface="Times New Roman" panose="02020603050405020304" pitchFamily="18" charset="0"/>
                <a:ea typeface="Calibri"/>
                <a:cs typeface="Times New Roman" panose="02020603050405020304" pitchFamily="18" charset="0"/>
              </a:rPr>
              <a:t>Шийдвэр нь үе шаттай </a:t>
            </a:r>
            <a:r>
              <a:rPr lang="mn-MN" sz="2000" b="1" dirty="0" smtClean="0">
                <a:solidFill>
                  <a:srgbClr val="C00000"/>
                </a:solidFill>
                <a:latin typeface="Times New Roman" panose="02020603050405020304" pitchFamily="18" charset="0"/>
                <a:ea typeface="Calibri"/>
                <a:cs typeface="Times New Roman" panose="02020603050405020304" pitchFamily="18" charset="0"/>
              </a:rPr>
              <a:t>явагддаг </a:t>
            </a:r>
            <a:r>
              <a:rPr lang="en-US" sz="2000" b="1" dirty="0" smtClean="0">
                <a:solidFill>
                  <a:srgbClr val="C00000"/>
                </a:solidFill>
                <a:latin typeface="Times New Roman" panose="02020603050405020304" pitchFamily="18" charset="0"/>
                <a:ea typeface="Calibri"/>
                <a:cs typeface="Times New Roman" panose="02020603050405020304" pitchFamily="18" charset="0"/>
              </a:rPr>
              <a:t> </a:t>
            </a:r>
            <a:r>
              <a:rPr lang="mn-MN" sz="2000" b="1" dirty="0" smtClean="0">
                <a:solidFill>
                  <a:srgbClr val="C00000"/>
                </a:solidFill>
                <a:latin typeface="Times New Roman" panose="02020603050405020304" pitchFamily="18" charset="0"/>
                <a:ea typeface="Calibri"/>
                <a:cs typeface="Times New Roman" panose="02020603050405020304" pitchFamily="18" charset="0"/>
              </a:rPr>
              <a:t>үйл </a:t>
            </a:r>
            <a:r>
              <a:rPr lang="mn-MN" sz="2000" b="1" dirty="0">
                <a:solidFill>
                  <a:srgbClr val="C00000"/>
                </a:solidFill>
                <a:latin typeface="Times New Roman" panose="02020603050405020304" pitchFamily="18" charset="0"/>
                <a:ea typeface="Calibri"/>
                <a:cs typeface="Times New Roman" panose="02020603050405020304" pitchFamily="18" charset="0"/>
              </a:rPr>
              <a:t>явцын үр дүн байдаг.</a:t>
            </a:r>
            <a:endParaRPr lang="en-US" sz="2000" b="1" dirty="0">
              <a:solidFill>
                <a:srgbClr val="C00000"/>
              </a:solidFill>
              <a:latin typeface="Times New Roman" panose="02020603050405020304" pitchFamily="18" charset="0"/>
              <a:ea typeface="Calibri"/>
              <a:cs typeface="Times New Roman" panose="02020603050405020304" pitchFamily="18" charset="0"/>
            </a:endParaRPr>
          </a:p>
          <a:p>
            <a:pPr marL="342900" marR="0" lvl="0" indent="-342900" algn="just">
              <a:lnSpc>
                <a:spcPct val="115000"/>
              </a:lnSpc>
              <a:spcBef>
                <a:spcPts val="0"/>
              </a:spcBef>
              <a:spcAft>
                <a:spcPts val="0"/>
              </a:spcAft>
              <a:buFont typeface="Arial"/>
              <a:buChar char="-"/>
            </a:pPr>
            <a:r>
              <a:rPr lang="mn-MN" sz="2000" b="1" dirty="0">
                <a:solidFill>
                  <a:srgbClr val="002060"/>
                </a:solidFill>
                <a:latin typeface="Times New Roman" panose="02020603050405020304" pitchFamily="18" charset="0"/>
                <a:ea typeface="Calibri"/>
                <a:cs typeface="Times New Roman" panose="02020603050405020304" pitchFamily="18" charset="0"/>
              </a:rPr>
              <a:t>Шийдвэр гаргах үйл явцын анхдагч урьдчилсан нөхцөл нь мэдээлэл цуглуулах</a:t>
            </a:r>
            <a:endParaRPr lang="en-US" sz="2000" b="1" dirty="0">
              <a:solidFill>
                <a:srgbClr val="002060"/>
              </a:solidFill>
              <a:latin typeface="Times New Roman" panose="02020603050405020304" pitchFamily="18" charset="0"/>
              <a:ea typeface="Calibri"/>
              <a:cs typeface="Times New Roman" panose="02020603050405020304" pitchFamily="18" charset="0"/>
            </a:endParaRPr>
          </a:p>
          <a:p>
            <a:pPr marL="342900" marR="0" lvl="0" indent="-342900" algn="just">
              <a:lnSpc>
                <a:spcPct val="115000"/>
              </a:lnSpc>
              <a:spcBef>
                <a:spcPts val="0"/>
              </a:spcBef>
              <a:spcAft>
                <a:spcPts val="0"/>
              </a:spcAft>
              <a:buFont typeface="Arial"/>
              <a:buChar char="-"/>
            </a:pPr>
            <a:r>
              <a:rPr lang="mn-MN" sz="2000" b="1" dirty="0">
                <a:solidFill>
                  <a:srgbClr val="002060"/>
                </a:solidFill>
                <a:latin typeface="Times New Roman" panose="02020603050405020304" pitchFamily="18" charset="0"/>
                <a:ea typeface="Calibri"/>
                <a:cs typeface="Times New Roman" panose="02020603050405020304" pitchFamily="18" charset="0"/>
              </a:rPr>
              <a:t>Цуглуулсан мэдээлэлдээ судалгаа, шинжилгээ хийх, дүгнэлт гаргах</a:t>
            </a:r>
            <a:endParaRPr lang="en-US" sz="2000" b="1" dirty="0">
              <a:solidFill>
                <a:srgbClr val="002060"/>
              </a:solidFill>
              <a:latin typeface="Times New Roman" panose="02020603050405020304" pitchFamily="18" charset="0"/>
              <a:ea typeface="Calibri"/>
              <a:cs typeface="Times New Roman" panose="02020603050405020304" pitchFamily="18" charset="0"/>
            </a:endParaRPr>
          </a:p>
          <a:p>
            <a:pPr marL="342900" marR="0" lvl="0" indent="-342900" algn="just">
              <a:lnSpc>
                <a:spcPct val="115000"/>
              </a:lnSpc>
              <a:spcBef>
                <a:spcPts val="0"/>
              </a:spcBef>
              <a:spcAft>
                <a:spcPts val="0"/>
              </a:spcAft>
              <a:buFont typeface="Arial"/>
              <a:buChar char="-"/>
            </a:pPr>
            <a:r>
              <a:rPr lang="mn-MN" sz="2000" b="1" dirty="0" smtClean="0">
                <a:solidFill>
                  <a:srgbClr val="002060"/>
                </a:solidFill>
                <a:latin typeface="Times New Roman" panose="02020603050405020304" pitchFamily="18" charset="0"/>
                <a:ea typeface="Calibri"/>
                <a:cs typeface="Times New Roman" panose="02020603050405020304" pitchFamily="18" charset="0"/>
              </a:rPr>
              <a:t>Асуудлын</a:t>
            </a:r>
            <a:r>
              <a:rPr lang="en-US" sz="2000" b="1" dirty="0" smtClean="0">
                <a:solidFill>
                  <a:srgbClr val="002060"/>
                </a:solidFill>
                <a:latin typeface="Times New Roman" panose="02020603050405020304" pitchFamily="18" charset="0"/>
                <a:ea typeface="Calibri"/>
                <a:cs typeface="Times New Roman" panose="02020603050405020304" pitchFamily="18" charset="0"/>
              </a:rPr>
              <a:t> </a:t>
            </a:r>
            <a:r>
              <a:rPr lang="mn-MN" sz="2000" b="1" dirty="0" smtClean="0">
                <a:solidFill>
                  <a:srgbClr val="002060"/>
                </a:solidFill>
                <a:latin typeface="Times New Roman" panose="02020603050405020304" pitchFamily="18" charset="0"/>
                <a:ea typeface="Calibri"/>
                <a:cs typeface="Times New Roman" panose="02020603050405020304" pitchFamily="18" charset="0"/>
              </a:rPr>
              <a:t> тэргүүлэх ач</a:t>
            </a:r>
            <a:r>
              <a:rPr lang="en-US" sz="2000" b="1" dirty="0" smtClean="0">
                <a:solidFill>
                  <a:srgbClr val="002060"/>
                </a:solidFill>
                <a:latin typeface="Times New Roman" panose="02020603050405020304" pitchFamily="18" charset="0"/>
                <a:ea typeface="Calibri"/>
                <a:cs typeface="Times New Roman" panose="02020603050405020304" pitchFamily="18" charset="0"/>
              </a:rPr>
              <a:t>  </a:t>
            </a:r>
            <a:r>
              <a:rPr lang="mn-MN" sz="2000" b="1" dirty="0" smtClean="0">
                <a:solidFill>
                  <a:srgbClr val="002060"/>
                </a:solidFill>
                <a:latin typeface="Times New Roman" panose="02020603050405020304" pitchFamily="18" charset="0"/>
                <a:ea typeface="Calibri"/>
                <a:cs typeface="Times New Roman" panose="02020603050405020304" pitchFamily="18" charset="0"/>
              </a:rPr>
              <a:t>холбогдлыг </a:t>
            </a:r>
            <a:r>
              <a:rPr lang="mn-MN" sz="2000" b="1" dirty="0">
                <a:solidFill>
                  <a:srgbClr val="002060"/>
                </a:solidFill>
                <a:latin typeface="Times New Roman" panose="02020603050405020304" pitchFamily="18" charset="0"/>
                <a:ea typeface="Calibri"/>
                <a:cs typeface="Times New Roman" panose="02020603050405020304" pitchFamily="18" charset="0"/>
              </a:rPr>
              <a:t>тодорхойлох, </a:t>
            </a:r>
            <a:r>
              <a:rPr lang="en-US" sz="2000" b="1" dirty="0" smtClean="0">
                <a:solidFill>
                  <a:srgbClr val="002060"/>
                </a:solidFill>
                <a:latin typeface="Times New Roman" panose="02020603050405020304" pitchFamily="18" charset="0"/>
                <a:ea typeface="Calibri"/>
                <a:cs typeface="Times New Roman" panose="02020603050405020304" pitchFamily="18" charset="0"/>
              </a:rPr>
              <a:t> </a:t>
            </a:r>
            <a:r>
              <a:rPr lang="mn-MN" sz="2000" b="1" dirty="0" smtClean="0">
                <a:solidFill>
                  <a:srgbClr val="002060"/>
                </a:solidFill>
                <a:latin typeface="Times New Roman" panose="02020603050405020304" pitchFamily="18" charset="0"/>
                <a:ea typeface="Calibri"/>
                <a:cs typeface="Times New Roman" panose="02020603050405020304" pitchFamily="18" charset="0"/>
              </a:rPr>
              <a:t>сонголт </a:t>
            </a:r>
            <a:r>
              <a:rPr lang="mn-MN" sz="2000" b="1" dirty="0">
                <a:solidFill>
                  <a:srgbClr val="002060"/>
                </a:solidFill>
                <a:latin typeface="Times New Roman" panose="02020603050405020304" pitchFamily="18" charset="0"/>
                <a:ea typeface="Calibri"/>
                <a:cs typeface="Times New Roman" panose="02020603050405020304" pitchFamily="18" charset="0"/>
              </a:rPr>
              <a:t>хийх</a:t>
            </a:r>
            <a:endParaRPr lang="en-US" sz="2000" b="1" dirty="0">
              <a:solidFill>
                <a:srgbClr val="002060"/>
              </a:solidFill>
              <a:latin typeface="Times New Roman" panose="02020603050405020304" pitchFamily="18" charset="0"/>
              <a:ea typeface="Calibri"/>
              <a:cs typeface="Times New Roman" panose="02020603050405020304" pitchFamily="18" charset="0"/>
            </a:endParaRPr>
          </a:p>
          <a:p>
            <a:pPr marL="342900" marR="0" lvl="0" indent="-342900" algn="just">
              <a:lnSpc>
                <a:spcPct val="115000"/>
              </a:lnSpc>
              <a:spcBef>
                <a:spcPts val="0"/>
              </a:spcBef>
              <a:spcAft>
                <a:spcPts val="0"/>
              </a:spcAft>
              <a:buFont typeface="Arial"/>
              <a:buChar char="-"/>
            </a:pPr>
            <a:r>
              <a:rPr lang="mn-MN" sz="2000" b="1" dirty="0">
                <a:solidFill>
                  <a:srgbClr val="002060"/>
                </a:solidFill>
                <a:latin typeface="Times New Roman" panose="02020603050405020304" pitchFamily="18" charset="0"/>
                <a:ea typeface="Calibri"/>
                <a:cs typeface="Times New Roman" panose="02020603050405020304" pitchFamily="18" charset="0"/>
              </a:rPr>
              <a:t>Гарч болох эерэг, сөрөг талууд, бэрхшээл, даван туулах арга замыг тодорхойлох</a:t>
            </a:r>
            <a:endParaRPr lang="en-US" sz="2000" b="1" dirty="0">
              <a:solidFill>
                <a:srgbClr val="002060"/>
              </a:solidFill>
              <a:latin typeface="Times New Roman" panose="02020603050405020304" pitchFamily="18" charset="0"/>
              <a:ea typeface="Calibri"/>
              <a:cs typeface="Times New Roman" panose="02020603050405020304" pitchFamily="18" charset="0"/>
            </a:endParaRPr>
          </a:p>
          <a:p>
            <a:pPr marL="342900" marR="0" lvl="0" indent="-342900" algn="just">
              <a:lnSpc>
                <a:spcPct val="115000"/>
              </a:lnSpc>
              <a:spcBef>
                <a:spcPts val="0"/>
              </a:spcBef>
              <a:spcAft>
                <a:spcPts val="0"/>
              </a:spcAft>
              <a:buFont typeface="Arial"/>
              <a:buChar char="-"/>
            </a:pPr>
            <a:r>
              <a:rPr lang="mn-MN" sz="2000" b="1" dirty="0">
                <a:solidFill>
                  <a:srgbClr val="002060"/>
                </a:solidFill>
                <a:latin typeface="Times New Roman" panose="02020603050405020304" pitchFamily="18" charset="0"/>
                <a:ea typeface="Calibri"/>
                <a:cs typeface="Times New Roman" panose="02020603050405020304" pitchFamily="18" charset="0"/>
              </a:rPr>
              <a:t>Үндсэн хууль болон бусад </a:t>
            </a:r>
            <a:r>
              <a:rPr lang="en-US" sz="2000" b="1" dirty="0" smtClean="0">
                <a:solidFill>
                  <a:srgbClr val="002060"/>
                </a:solidFill>
                <a:latin typeface="Times New Roman" panose="02020603050405020304" pitchFamily="18" charset="0"/>
                <a:ea typeface="Calibri"/>
                <a:cs typeface="Times New Roman" panose="02020603050405020304" pitchFamily="18" charset="0"/>
              </a:rPr>
              <a:t> </a:t>
            </a:r>
            <a:r>
              <a:rPr lang="mn-MN" sz="2000" b="1" dirty="0" smtClean="0">
                <a:solidFill>
                  <a:srgbClr val="002060"/>
                </a:solidFill>
                <a:latin typeface="Times New Roman" panose="02020603050405020304" pitchFamily="18" charset="0"/>
                <a:ea typeface="Calibri"/>
                <a:cs typeface="Times New Roman" panose="02020603050405020304" pitchFamily="18" charset="0"/>
              </a:rPr>
              <a:t>хууль </a:t>
            </a:r>
            <a:r>
              <a:rPr lang="mn-MN" sz="2000" b="1" dirty="0">
                <a:solidFill>
                  <a:srgbClr val="002060"/>
                </a:solidFill>
                <a:latin typeface="Times New Roman" panose="02020603050405020304" pitchFamily="18" charset="0"/>
                <a:ea typeface="Calibri"/>
                <a:cs typeface="Times New Roman" panose="02020603050405020304" pitchFamily="18" charset="0"/>
              </a:rPr>
              <a:t>тогтоомжинд нийцүүлэх</a:t>
            </a:r>
            <a:endParaRPr lang="en-US" sz="2000" b="1" dirty="0">
              <a:solidFill>
                <a:srgbClr val="002060"/>
              </a:solidFill>
              <a:latin typeface="Times New Roman" panose="02020603050405020304" pitchFamily="18" charset="0"/>
              <a:ea typeface="Calibri"/>
              <a:cs typeface="Times New Roman" panose="02020603050405020304" pitchFamily="18" charset="0"/>
            </a:endParaRPr>
          </a:p>
          <a:p>
            <a:pPr marL="342900" marR="0" lvl="0" indent="-342900" algn="just">
              <a:lnSpc>
                <a:spcPct val="115000"/>
              </a:lnSpc>
              <a:spcBef>
                <a:spcPts val="0"/>
              </a:spcBef>
              <a:spcAft>
                <a:spcPts val="1000"/>
              </a:spcAft>
              <a:buFont typeface="Arial"/>
              <a:buChar char="-"/>
            </a:pPr>
            <a:r>
              <a:rPr lang="mn-MN" sz="2000" b="1" dirty="0">
                <a:solidFill>
                  <a:srgbClr val="002060"/>
                </a:solidFill>
                <a:latin typeface="Times New Roman" panose="02020603050405020304" pitchFamily="18" charset="0"/>
                <a:ea typeface="Calibri"/>
                <a:cs typeface="Times New Roman" panose="02020603050405020304" pitchFamily="18" charset="0"/>
              </a:rPr>
              <a:t>Шийдвэр гаргах дараалал </a:t>
            </a:r>
            <a:r>
              <a:rPr lang="mn-MN" sz="2000" b="1" dirty="0" smtClean="0">
                <a:solidFill>
                  <a:srgbClr val="002060"/>
                </a:solidFill>
                <a:latin typeface="Times New Roman" panose="02020603050405020304" pitchFamily="18" charset="0"/>
                <a:ea typeface="Calibri"/>
                <a:cs typeface="Times New Roman" panose="02020603050405020304" pitchFamily="18" charset="0"/>
              </a:rPr>
              <a:t>бүхий</a:t>
            </a:r>
            <a:r>
              <a:rPr lang="en-US" sz="2000" b="1" dirty="0" smtClean="0">
                <a:solidFill>
                  <a:srgbClr val="002060"/>
                </a:solidFill>
                <a:latin typeface="Times New Roman" panose="02020603050405020304" pitchFamily="18" charset="0"/>
                <a:ea typeface="Calibri"/>
                <a:cs typeface="Times New Roman" panose="02020603050405020304" pitchFamily="18" charset="0"/>
              </a:rPr>
              <a:t> </a:t>
            </a:r>
            <a:r>
              <a:rPr lang="mn-MN" sz="2000" b="1" dirty="0" smtClean="0">
                <a:solidFill>
                  <a:srgbClr val="002060"/>
                </a:solidFill>
                <a:latin typeface="Times New Roman" panose="02020603050405020304" pitchFamily="18" charset="0"/>
                <a:ea typeface="Calibri"/>
                <a:cs typeface="Times New Roman" panose="02020603050405020304" pitchFamily="18" charset="0"/>
              </a:rPr>
              <a:t> </a:t>
            </a:r>
            <a:r>
              <a:rPr lang="mn-MN" sz="2000" b="1" dirty="0">
                <a:solidFill>
                  <a:srgbClr val="002060"/>
                </a:solidFill>
                <a:latin typeface="Times New Roman" panose="02020603050405020304" pitchFamily="18" charset="0"/>
                <a:ea typeface="Calibri"/>
                <a:cs typeface="Times New Roman" panose="02020603050405020304" pitchFamily="18" charset="0"/>
              </a:rPr>
              <a:t>үйл </a:t>
            </a:r>
            <a:r>
              <a:rPr lang="en-US" sz="2000" b="1" dirty="0" smtClean="0">
                <a:solidFill>
                  <a:srgbClr val="002060"/>
                </a:solidFill>
                <a:latin typeface="Times New Roman" panose="02020603050405020304" pitchFamily="18" charset="0"/>
                <a:ea typeface="Calibri"/>
                <a:cs typeface="Times New Roman" panose="02020603050405020304" pitchFamily="18" charset="0"/>
              </a:rPr>
              <a:t> </a:t>
            </a:r>
            <a:r>
              <a:rPr lang="mn-MN" sz="2000" b="1" dirty="0" smtClean="0">
                <a:solidFill>
                  <a:srgbClr val="002060"/>
                </a:solidFill>
                <a:latin typeface="Times New Roman" panose="02020603050405020304" pitchFamily="18" charset="0"/>
                <a:ea typeface="Calibri"/>
                <a:cs typeface="Times New Roman" panose="02020603050405020304" pitchFamily="18" charset="0"/>
              </a:rPr>
              <a:t>явц </a:t>
            </a:r>
            <a:r>
              <a:rPr lang="en-US" sz="2000" b="1" dirty="0" smtClean="0">
                <a:solidFill>
                  <a:srgbClr val="002060"/>
                </a:solidFill>
                <a:latin typeface="Times New Roman" panose="02020603050405020304" pitchFamily="18" charset="0"/>
                <a:ea typeface="Calibri"/>
                <a:cs typeface="Times New Roman" panose="02020603050405020304" pitchFamily="18" charset="0"/>
              </a:rPr>
              <a:t> </a:t>
            </a:r>
            <a:r>
              <a:rPr lang="mn-MN" sz="2000" b="1" dirty="0" smtClean="0">
                <a:solidFill>
                  <a:srgbClr val="002060"/>
                </a:solidFill>
                <a:latin typeface="Times New Roman" panose="02020603050405020304" pitchFamily="18" charset="0"/>
                <a:ea typeface="Calibri"/>
                <a:cs typeface="Times New Roman" panose="02020603050405020304" pitchFamily="18" charset="0"/>
              </a:rPr>
              <a:t>юм.</a:t>
            </a:r>
            <a:r>
              <a:rPr lang="en-US" sz="2000" b="1" dirty="0" smtClean="0">
                <a:solidFill>
                  <a:srgbClr val="002060"/>
                </a:solidFill>
                <a:latin typeface="Times New Roman" panose="02020603050405020304" pitchFamily="18" charset="0"/>
                <a:ea typeface="Calibri"/>
                <a:cs typeface="Times New Roman" panose="02020603050405020304" pitchFamily="18" charset="0"/>
              </a:rPr>
              <a:t> </a:t>
            </a:r>
            <a:endParaRPr lang="en-US" sz="2000" b="1" dirty="0">
              <a:solidFill>
                <a:srgbClr val="002060"/>
              </a:solidFill>
              <a:effectLst/>
              <a:latin typeface="Times New Roman" panose="02020603050405020304" pitchFamily="18" charset="0"/>
              <a:ea typeface="Calibri"/>
              <a:cs typeface="Times New Roman" panose="02020603050405020304" pitchFamily="18" charset="0"/>
            </a:endParaRPr>
          </a:p>
        </p:txBody>
      </p:sp>
    </p:spTree>
    <p:extLst>
      <p:ext uri="{BB962C8B-B14F-4D97-AF65-F5344CB8AC3E}">
        <p14:creationId xmlns:p14="http://schemas.microsoft.com/office/powerpoint/2010/main" val="280561868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838200" y="24916"/>
            <a:ext cx="8153400" cy="5954451"/>
          </a:xfrm>
          <a:prstGeom prst="rect">
            <a:avLst/>
          </a:prstGeom>
        </p:spPr>
        <p:txBody>
          <a:bodyPr wrap="square">
            <a:spAutoFit/>
          </a:bodyPr>
          <a:lstStyle/>
          <a:p>
            <a:pPr algn="just">
              <a:lnSpc>
                <a:spcPct val="115000"/>
              </a:lnSpc>
              <a:spcAft>
                <a:spcPts val="1000"/>
              </a:spcAft>
            </a:pPr>
            <a:r>
              <a:rPr lang="mn-MN" b="1" dirty="0">
                <a:solidFill>
                  <a:srgbClr val="FF0000"/>
                </a:solidFill>
                <a:latin typeface="Times New Roman" panose="02020603050405020304" pitchFamily="18" charset="0"/>
                <a:ea typeface="Calibri"/>
                <a:cs typeface="Times New Roman" panose="02020603050405020304" pitchFamily="18" charset="0"/>
              </a:rPr>
              <a:t>Шийдвэр гаргахад баримтлах зарчмууд</a:t>
            </a:r>
            <a:r>
              <a:rPr lang="mn-MN" dirty="0">
                <a:solidFill>
                  <a:srgbClr val="002060"/>
                </a:solidFill>
                <a:latin typeface="Times New Roman" panose="02020603050405020304" pitchFamily="18" charset="0"/>
                <a:ea typeface="Calibri"/>
                <a:cs typeface="Times New Roman" panose="02020603050405020304" pitchFamily="18" charset="0"/>
              </a:rPr>
              <a:t>:</a:t>
            </a:r>
            <a:endParaRPr lang="en-US" dirty="0">
              <a:solidFill>
                <a:srgbClr val="002060"/>
              </a:solidFill>
              <a:latin typeface="Times New Roman" panose="02020603050405020304" pitchFamily="18" charset="0"/>
              <a:ea typeface="Calibri"/>
              <a:cs typeface="Times New Roman" panose="02020603050405020304" pitchFamily="18" charset="0"/>
            </a:endParaRPr>
          </a:p>
          <a:p>
            <a:pPr marL="342900" marR="0" lvl="0" indent="-342900" algn="just">
              <a:lnSpc>
                <a:spcPct val="115000"/>
              </a:lnSpc>
              <a:spcBef>
                <a:spcPts val="0"/>
              </a:spcBef>
              <a:spcAft>
                <a:spcPts val="0"/>
              </a:spcAft>
              <a:buFont typeface="+mj-lt"/>
              <a:buAutoNum type="arabicPeriod"/>
            </a:pPr>
            <a:r>
              <a:rPr lang="mn-MN" b="1" dirty="0">
                <a:solidFill>
                  <a:srgbClr val="002060"/>
                </a:solidFill>
                <a:latin typeface="Times New Roman" panose="02020603050405020304" pitchFamily="18" charset="0"/>
                <a:ea typeface="Calibri"/>
                <a:cs typeface="Times New Roman" panose="02020603050405020304" pitchFamily="18" charset="0"/>
              </a:rPr>
              <a:t>Хууль зүйд нийцсэн байх. Нутгийн өөрө удирдах байгууллагаар гаргаж буй аливаа шийдвэр Үндсэн хууль болон бусад хууль тогтоомжийг зөрчөөгүй, тэдгээрт нийцсэн байх ёстой</a:t>
            </a:r>
            <a:endParaRPr lang="en-US" b="1" dirty="0">
              <a:solidFill>
                <a:srgbClr val="002060"/>
              </a:solidFill>
              <a:latin typeface="Times New Roman" panose="02020603050405020304" pitchFamily="18" charset="0"/>
              <a:ea typeface="Calibri"/>
              <a:cs typeface="Times New Roman" panose="02020603050405020304" pitchFamily="18" charset="0"/>
            </a:endParaRPr>
          </a:p>
          <a:p>
            <a:pPr marL="342900" marR="0" lvl="0" indent="-342900" algn="just">
              <a:lnSpc>
                <a:spcPct val="115000"/>
              </a:lnSpc>
              <a:spcBef>
                <a:spcPts val="0"/>
              </a:spcBef>
              <a:spcAft>
                <a:spcPts val="0"/>
              </a:spcAft>
              <a:buFont typeface="+mj-lt"/>
              <a:buAutoNum type="arabicPeriod"/>
            </a:pPr>
            <a:r>
              <a:rPr lang="mn-MN" b="1" dirty="0">
                <a:solidFill>
                  <a:srgbClr val="002060"/>
                </a:solidFill>
                <a:latin typeface="Times New Roman" panose="02020603050405020304" pitchFamily="18" charset="0"/>
                <a:ea typeface="Calibri"/>
                <a:cs typeface="Times New Roman" panose="02020603050405020304" pitchFamily="18" charset="0"/>
              </a:rPr>
              <a:t>Тэгш байдлыг хангах. Энэ нь иргэн бүр хуулийн өмнө тэгш байх, нас, хүйс, гарал үүсэл, арьс өнгө, шашин шүтлэг зэрэг хуулиар тогтоосон иргэдийн тэгш байдлыг хангах зарчим юм. Мөн шжил төрлийн үйлдвэрлэл, үйлчилгээ эрхэлдэг ААН, байгууллагааас аль нэгэнд давуу эрх олгосон шийдвэр гаргаж болохгүй</a:t>
            </a:r>
            <a:endParaRPr lang="en-US" b="1" dirty="0">
              <a:solidFill>
                <a:srgbClr val="002060"/>
              </a:solidFill>
              <a:latin typeface="Times New Roman" panose="02020603050405020304" pitchFamily="18" charset="0"/>
              <a:ea typeface="Calibri"/>
              <a:cs typeface="Times New Roman" panose="02020603050405020304" pitchFamily="18" charset="0"/>
            </a:endParaRPr>
          </a:p>
          <a:p>
            <a:pPr marL="342900" marR="0" lvl="0" indent="-342900" algn="just">
              <a:lnSpc>
                <a:spcPct val="115000"/>
              </a:lnSpc>
              <a:spcBef>
                <a:spcPts val="0"/>
              </a:spcBef>
              <a:spcAft>
                <a:spcPts val="0"/>
              </a:spcAft>
              <a:buFont typeface="+mj-lt"/>
              <a:buAutoNum type="arabicPeriod"/>
            </a:pPr>
            <a:r>
              <a:rPr lang="mn-MN" b="1" dirty="0">
                <a:solidFill>
                  <a:srgbClr val="002060"/>
                </a:solidFill>
                <a:latin typeface="Times New Roman" panose="02020603050405020304" pitchFamily="18" charset="0"/>
                <a:ea typeface="Calibri"/>
                <a:cs typeface="Times New Roman" panose="02020603050405020304" pitchFamily="18" charset="0"/>
              </a:rPr>
              <a:t>Зорилгодоо нийцсэн байх. Шийдвэр нь байгууллага</a:t>
            </a:r>
            <a:r>
              <a:rPr lang="mn-MN" b="1" dirty="0" smtClean="0">
                <a:solidFill>
                  <a:srgbClr val="002060"/>
                </a:solidFill>
                <a:latin typeface="Times New Roman" panose="02020603050405020304" pitchFamily="18" charset="0"/>
                <a:ea typeface="Calibri"/>
                <a:cs typeface="Times New Roman" panose="02020603050405020304" pitchFamily="18" charset="0"/>
              </a:rPr>
              <a:t>,</a:t>
            </a:r>
            <a:r>
              <a:rPr lang="en-US" b="1" dirty="0" smtClean="0">
                <a:solidFill>
                  <a:srgbClr val="002060"/>
                </a:solidFill>
                <a:latin typeface="Times New Roman" panose="02020603050405020304" pitchFamily="18" charset="0"/>
                <a:ea typeface="Calibri"/>
                <a:cs typeface="Times New Roman" panose="02020603050405020304" pitchFamily="18" charset="0"/>
              </a:rPr>
              <a:t> </a:t>
            </a:r>
            <a:r>
              <a:rPr lang="mn-MN" b="1" dirty="0" smtClean="0">
                <a:solidFill>
                  <a:srgbClr val="002060"/>
                </a:solidFill>
                <a:latin typeface="Times New Roman" panose="02020603050405020304" pitchFamily="18" charset="0"/>
                <a:ea typeface="Calibri"/>
                <a:cs typeface="Times New Roman" panose="02020603050405020304" pitchFamily="18" charset="0"/>
              </a:rPr>
              <a:t>хамт </a:t>
            </a:r>
            <a:r>
              <a:rPr lang="mn-MN" b="1" dirty="0">
                <a:solidFill>
                  <a:srgbClr val="002060"/>
                </a:solidFill>
                <a:latin typeface="Times New Roman" panose="02020603050405020304" pitchFamily="18" charset="0"/>
                <a:ea typeface="Calibri"/>
                <a:cs typeface="Times New Roman" panose="02020603050405020304" pitchFamily="18" charset="0"/>
              </a:rPr>
              <a:t>олны зэрэг тэдгээрийн тодорхойлсон зорилгод харшлахгүй байх ёстой</a:t>
            </a:r>
            <a:endParaRPr lang="en-US" b="1" dirty="0">
              <a:solidFill>
                <a:srgbClr val="002060"/>
              </a:solidFill>
              <a:latin typeface="Times New Roman" panose="02020603050405020304" pitchFamily="18" charset="0"/>
              <a:ea typeface="Calibri"/>
              <a:cs typeface="Times New Roman" panose="02020603050405020304" pitchFamily="18" charset="0"/>
            </a:endParaRPr>
          </a:p>
          <a:p>
            <a:pPr marL="342900" marR="0" lvl="0" indent="-342900" algn="just">
              <a:lnSpc>
                <a:spcPct val="115000"/>
              </a:lnSpc>
              <a:spcBef>
                <a:spcPts val="0"/>
              </a:spcBef>
              <a:spcAft>
                <a:spcPts val="0"/>
              </a:spcAft>
              <a:buFont typeface="+mj-lt"/>
              <a:buAutoNum type="arabicPeriod"/>
            </a:pPr>
            <a:r>
              <a:rPr lang="mn-MN" b="1" dirty="0">
                <a:solidFill>
                  <a:srgbClr val="002060"/>
                </a:solidFill>
                <a:latin typeface="Times New Roman" panose="02020603050405020304" pitchFamily="18" charset="0"/>
                <a:ea typeface="Calibri"/>
                <a:cs typeface="Times New Roman" panose="02020603050405020304" pitchFamily="18" charset="0"/>
              </a:rPr>
              <a:t>Хэмжээ зохицолтой байх. Шийдвэр нь НӨУБ-ын хэм хэмжээнд нийцсэн байхын дээр өрөөсгөл буюу сөрөг үр дагаварт хүргэхгүй нөхцлийг хангах ёстой.</a:t>
            </a:r>
            <a:endParaRPr lang="en-US" b="1" dirty="0">
              <a:solidFill>
                <a:srgbClr val="002060"/>
              </a:solidFill>
              <a:latin typeface="Times New Roman" panose="02020603050405020304" pitchFamily="18" charset="0"/>
              <a:ea typeface="Calibri"/>
              <a:cs typeface="Times New Roman" panose="02020603050405020304" pitchFamily="18" charset="0"/>
            </a:endParaRPr>
          </a:p>
          <a:p>
            <a:pPr marL="342900" marR="0" lvl="0" indent="-342900" algn="just">
              <a:lnSpc>
                <a:spcPct val="115000"/>
              </a:lnSpc>
              <a:spcBef>
                <a:spcPts val="0"/>
              </a:spcBef>
              <a:spcAft>
                <a:spcPts val="0"/>
              </a:spcAft>
              <a:buFont typeface="+mj-lt"/>
              <a:buAutoNum type="arabicPeriod"/>
            </a:pPr>
            <a:r>
              <a:rPr lang="mn-MN" b="1" dirty="0">
                <a:solidFill>
                  <a:srgbClr val="002060"/>
                </a:solidFill>
                <a:latin typeface="Times New Roman" panose="02020603050405020304" pitchFamily="18" charset="0"/>
                <a:ea typeface="Calibri"/>
                <a:cs typeface="Times New Roman" panose="02020603050405020304" pitchFamily="18" charset="0"/>
              </a:rPr>
              <a:t>Арвич хямгач байх. Шийдвэр нь хамгийн бага зардлаар үр дүнд хүрэх явдлыг </a:t>
            </a:r>
            <a:r>
              <a:rPr lang="en-US" b="1" dirty="0" smtClean="0">
                <a:solidFill>
                  <a:srgbClr val="002060"/>
                </a:solidFill>
                <a:latin typeface="Times New Roman" panose="02020603050405020304" pitchFamily="18" charset="0"/>
                <a:ea typeface="Calibri"/>
                <a:cs typeface="Times New Roman" panose="02020603050405020304" pitchFamily="18" charset="0"/>
              </a:rPr>
              <a:t> </a:t>
            </a:r>
            <a:r>
              <a:rPr lang="mn-MN" b="1" dirty="0" smtClean="0">
                <a:solidFill>
                  <a:srgbClr val="002060"/>
                </a:solidFill>
                <a:latin typeface="Times New Roman" panose="02020603050405020304" pitchFamily="18" charset="0"/>
                <a:ea typeface="Calibri"/>
                <a:cs typeface="Times New Roman" panose="02020603050405020304" pitchFamily="18" charset="0"/>
              </a:rPr>
              <a:t>хангасан </a:t>
            </a:r>
            <a:r>
              <a:rPr lang="mn-MN" b="1" dirty="0">
                <a:solidFill>
                  <a:srgbClr val="002060"/>
                </a:solidFill>
                <a:latin typeface="Times New Roman" panose="02020603050405020304" pitchFamily="18" charset="0"/>
                <a:ea typeface="Calibri"/>
                <a:cs typeface="Times New Roman" panose="02020603050405020304" pitchFamily="18" charset="0"/>
              </a:rPr>
              <a:t>байх ёстой.</a:t>
            </a:r>
            <a:endParaRPr lang="en-US" b="1" dirty="0">
              <a:solidFill>
                <a:srgbClr val="002060"/>
              </a:solidFill>
              <a:latin typeface="Times New Roman" panose="02020603050405020304" pitchFamily="18" charset="0"/>
              <a:ea typeface="Calibri"/>
              <a:cs typeface="Times New Roman" panose="02020603050405020304" pitchFamily="18" charset="0"/>
            </a:endParaRPr>
          </a:p>
          <a:p>
            <a:pPr marL="342900" marR="0" lvl="0" indent="-342900" algn="just">
              <a:lnSpc>
                <a:spcPct val="115000"/>
              </a:lnSpc>
              <a:spcBef>
                <a:spcPts val="0"/>
              </a:spcBef>
              <a:spcAft>
                <a:spcPts val="1000"/>
              </a:spcAft>
              <a:buFont typeface="+mj-lt"/>
              <a:buAutoNum type="arabicPeriod"/>
            </a:pPr>
            <a:r>
              <a:rPr lang="mn-MN" b="1" dirty="0">
                <a:solidFill>
                  <a:srgbClr val="002060"/>
                </a:solidFill>
                <a:latin typeface="Times New Roman" panose="02020603050405020304" pitchFamily="18" charset="0"/>
                <a:ea typeface="Calibri"/>
                <a:cs typeface="Times New Roman" panose="02020603050405020304" pitchFamily="18" charset="0"/>
              </a:rPr>
              <a:t>Хариуцлагатай байх. Шийдвэр нь хариуцах эзэнтэй, хаана тайлагнаж, хяналт </a:t>
            </a:r>
            <a:r>
              <a:rPr lang="en-US" b="1" dirty="0" smtClean="0">
                <a:solidFill>
                  <a:srgbClr val="002060"/>
                </a:solidFill>
                <a:latin typeface="Times New Roman" panose="02020603050405020304" pitchFamily="18" charset="0"/>
                <a:ea typeface="Calibri"/>
                <a:cs typeface="Times New Roman" panose="02020603050405020304" pitchFamily="18" charset="0"/>
              </a:rPr>
              <a:t> </a:t>
            </a:r>
            <a:r>
              <a:rPr lang="mn-MN" b="1" dirty="0" smtClean="0">
                <a:solidFill>
                  <a:srgbClr val="002060"/>
                </a:solidFill>
                <a:latin typeface="Times New Roman" panose="02020603050405020304" pitchFamily="18" charset="0"/>
                <a:ea typeface="Calibri"/>
                <a:cs typeface="Times New Roman" panose="02020603050405020304" pitchFamily="18" charset="0"/>
              </a:rPr>
              <a:t>тавих </a:t>
            </a:r>
            <a:r>
              <a:rPr lang="en-US" b="1" dirty="0" smtClean="0">
                <a:solidFill>
                  <a:srgbClr val="002060"/>
                </a:solidFill>
                <a:latin typeface="Times New Roman" panose="02020603050405020304" pitchFamily="18" charset="0"/>
                <a:ea typeface="Calibri"/>
                <a:cs typeface="Times New Roman" panose="02020603050405020304" pitchFamily="18" charset="0"/>
              </a:rPr>
              <a:t> </a:t>
            </a:r>
            <a:r>
              <a:rPr lang="mn-MN" b="1" dirty="0" smtClean="0">
                <a:solidFill>
                  <a:srgbClr val="002060"/>
                </a:solidFill>
                <a:latin typeface="Times New Roman" panose="02020603050405020304" pitchFamily="18" charset="0"/>
                <a:ea typeface="Calibri"/>
                <a:cs typeface="Times New Roman" panose="02020603050405020304" pitchFamily="18" charset="0"/>
              </a:rPr>
              <a:t>нь </a:t>
            </a:r>
            <a:r>
              <a:rPr lang="mn-MN" b="1" dirty="0">
                <a:solidFill>
                  <a:srgbClr val="002060"/>
                </a:solidFill>
                <a:latin typeface="Times New Roman" panose="02020603050405020304" pitchFamily="18" charset="0"/>
                <a:ea typeface="Calibri"/>
                <a:cs typeface="Times New Roman" panose="02020603050405020304" pitchFamily="18" charset="0"/>
              </a:rPr>
              <a:t>тодорхой </a:t>
            </a:r>
            <a:r>
              <a:rPr lang="en-US" b="1" dirty="0" smtClean="0">
                <a:solidFill>
                  <a:srgbClr val="002060"/>
                </a:solidFill>
                <a:latin typeface="Times New Roman" panose="02020603050405020304" pitchFamily="18" charset="0"/>
                <a:ea typeface="Calibri"/>
                <a:cs typeface="Times New Roman" panose="02020603050405020304" pitchFamily="18" charset="0"/>
              </a:rPr>
              <a:t> </a:t>
            </a:r>
            <a:r>
              <a:rPr lang="mn-MN" b="1" dirty="0" smtClean="0">
                <a:solidFill>
                  <a:srgbClr val="002060"/>
                </a:solidFill>
                <a:latin typeface="Times New Roman" panose="02020603050405020304" pitchFamily="18" charset="0"/>
                <a:ea typeface="Calibri"/>
                <a:cs typeface="Times New Roman" panose="02020603050405020304" pitchFamily="18" charset="0"/>
              </a:rPr>
              <a:t>байх </a:t>
            </a:r>
            <a:r>
              <a:rPr lang="mn-MN" b="1" dirty="0">
                <a:solidFill>
                  <a:srgbClr val="002060"/>
                </a:solidFill>
                <a:latin typeface="Times New Roman" panose="02020603050405020304" pitchFamily="18" charset="0"/>
                <a:ea typeface="Calibri"/>
                <a:cs typeface="Times New Roman" panose="02020603050405020304" pitchFamily="18" charset="0"/>
              </a:rPr>
              <a:t>ёстой.</a:t>
            </a:r>
            <a:endParaRPr lang="en-US" b="1" dirty="0">
              <a:solidFill>
                <a:srgbClr val="002060"/>
              </a:solidFill>
              <a:effectLst/>
              <a:latin typeface="Times New Roman" panose="02020603050405020304" pitchFamily="18" charset="0"/>
              <a:ea typeface="Calibri"/>
              <a:cs typeface="Times New Roman" panose="02020603050405020304" pitchFamily="18" charset="0"/>
            </a:endParaRPr>
          </a:p>
        </p:txBody>
      </p:sp>
    </p:spTree>
    <p:extLst>
      <p:ext uri="{BB962C8B-B14F-4D97-AF65-F5344CB8AC3E}">
        <p14:creationId xmlns:p14="http://schemas.microsoft.com/office/powerpoint/2010/main" val="372200462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152400"/>
            <a:ext cx="8382000" cy="5635902"/>
          </a:xfrm>
          <a:prstGeom prst="rect">
            <a:avLst/>
          </a:prstGeom>
        </p:spPr>
        <p:txBody>
          <a:bodyPr wrap="square">
            <a:spAutoFit/>
          </a:bodyPr>
          <a:lstStyle/>
          <a:p>
            <a:pPr algn="just">
              <a:lnSpc>
                <a:spcPct val="115000"/>
              </a:lnSpc>
              <a:spcAft>
                <a:spcPts val="1000"/>
              </a:spcAft>
            </a:pPr>
            <a:r>
              <a:rPr lang="mn-MN" b="1" dirty="0">
                <a:solidFill>
                  <a:srgbClr val="002060"/>
                </a:solidFill>
                <a:latin typeface="Times New Roman" panose="02020603050405020304" pitchFamily="18" charset="0"/>
                <a:ea typeface="Calibri"/>
                <a:cs typeface="Times New Roman" panose="02020603050405020304" pitchFamily="18" charset="0"/>
              </a:rPr>
              <a:t>Хурлын шийдвэр нь тухайн харъяа нутаг дэвсгэртээ хүчин төгөлдөр, бүх нийтээр заавал биелүүлэх шийдвэр байна. Харъяа нутаг дэвсгэрт үйл ажиллагаа явуулж буй бүхий л байгууллага, албан тушаалтан, тухайн нутаг дэвсгэрт байнга болон түр оршин суугчид, дайран өнгөрч  буй тээврийн хэрэгслийн жолооч, зорчигчид нь тухайн нутаг дэвсгэрийн нэгжийн хурлаас Монгол улсын </a:t>
            </a:r>
            <a:r>
              <a:rPr lang="mn-MN" b="1" dirty="0" smtClean="0">
                <a:solidFill>
                  <a:srgbClr val="002060"/>
                </a:solidFill>
                <a:latin typeface="Times New Roman" panose="02020603050405020304" pitchFamily="18" charset="0"/>
                <a:ea typeface="Calibri"/>
                <a:cs typeface="Times New Roman" panose="02020603050405020304" pitchFamily="18" charset="0"/>
              </a:rPr>
              <a:t>хуульд </a:t>
            </a:r>
            <a:r>
              <a:rPr lang="mn-MN" b="1" dirty="0">
                <a:solidFill>
                  <a:srgbClr val="002060"/>
                </a:solidFill>
                <a:latin typeface="Times New Roman" panose="02020603050405020304" pitchFamily="18" charset="0"/>
                <a:ea typeface="Calibri"/>
                <a:cs typeface="Times New Roman" panose="02020603050405020304" pitchFamily="18" charset="0"/>
              </a:rPr>
              <a:t>нийцүүлэн гаргасан шийдвэрийг заавал биелүүлэх үүрэгтэй байна. </a:t>
            </a:r>
            <a:r>
              <a:rPr lang="mn-MN" b="1" dirty="0" smtClean="0">
                <a:solidFill>
                  <a:srgbClr val="002060"/>
                </a:solidFill>
                <a:latin typeface="Times New Roman" panose="02020603050405020304" pitchFamily="18" charset="0"/>
                <a:ea typeface="Calibri"/>
                <a:cs typeface="Times New Roman" panose="02020603050405020304" pitchFamily="18" charset="0"/>
              </a:rPr>
              <a:t> Хурлын  шийдвэрийн  төрөл </a:t>
            </a:r>
            <a:r>
              <a:rPr lang="mn-MN" b="1" dirty="0">
                <a:solidFill>
                  <a:srgbClr val="002060"/>
                </a:solidFill>
                <a:latin typeface="Times New Roman" panose="02020603050405020304" pitchFamily="18" charset="0"/>
                <a:ea typeface="Calibri"/>
                <a:cs typeface="Times New Roman" panose="02020603050405020304" pitchFamily="18" charset="0"/>
              </a:rPr>
              <a:t>нь:</a:t>
            </a:r>
            <a:endParaRPr lang="en-US" b="1" dirty="0">
              <a:solidFill>
                <a:srgbClr val="002060"/>
              </a:solidFill>
              <a:latin typeface="Times New Roman" panose="02020603050405020304" pitchFamily="18" charset="0"/>
              <a:ea typeface="Calibri"/>
              <a:cs typeface="Times New Roman" panose="02020603050405020304" pitchFamily="18" charset="0"/>
            </a:endParaRPr>
          </a:p>
          <a:p>
            <a:pPr marL="342900" marR="0" lvl="0" indent="-342900" algn="just">
              <a:lnSpc>
                <a:spcPct val="115000"/>
              </a:lnSpc>
              <a:spcBef>
                <a:spcPts val="0"/>
              </a:spcBef>
              <a:spcAft>
                <a:spcPts val="0"/>
              </a:spcAft>
              <a:buFont typeface="Symbol"/>
              <a:buChar char=""/>
            </a:pPr>
            <a:r>
              <a:rPr lang="mn-MN" b="1" dirty="0">
                <a:solidFill>
                  <a:srgbClr val="002060"/>
                </a:solidFill>
                <a:latin typeface="Times New Roman" panose="02020603050405020304" pitchFamily="18" charset="0"/>
                <a:ea typeface="Calibri"/>
                <a:cs typeface="Times New Roman" panose="02020603050405020304" pitchFamily="18" charset="0"/>
              </a:rPr>
              <a:t>ИТХ-ын / ИНХ-ын/ тогтоол</a:t>
            </a:r>
            <a:endParaRPr lang="en-US" b="1" dirty="0">
              <a:solidFill>
                <a:srgbClr val="002060"/>
              </a:solidFill>
              <a:latin typeface="Times New Roman" panose="02020603050405020304" pitchFamily="18" charset="0"/>
              <a:ea typeface="Calibri"/>
              <a:cs typeface="Times New Roman" panose="02020603050405020304" pitchFamily="18" charset="0"/>
            </a:endParaRPr>
          </a:p>
          <a:p>
            <a:pPr marL="342900" marR="0" lvl="0" indent="-342900" algn="just">
              <a:lnSpc>
                <a:spcPct val="115000"/>
              </a:lnSpc>
              <a:spcBef>
                <a:spcPts val="0"/>
              </a:spcBef>
              <a:spcAft>
                <a:spcPts val="0"/>
              </a:spcAft>
              <a:buFont typeface="Symbol"/>
              <a:buChar char=""/>
            </a:pPr>
            <a:r>
              <a:rPr lang="mn-MN" b="1" dirty="0">
                <a:solidFill>
                  <a:srgbClr val="002060"/>
                </a:solidFill>
                <a:latin typeface="Times New Roman" panose="02020603050405020304" pitchFamily="18" charset="0"/>
                <a:ea typeface="Calibri"/>
                <a:cs typeface="Times New Roman" panose="02020603050405020304" pitchFamily="18" charset="0"/>
              </a:rPr>
              <a:t>Тэргүүлэгчдийн тогтоол</a:t>
            </a:r>
            <a:endParaRPr lang="en-US" b="1" dirty="0">
              <a:solidFill>
                <a:srgbClr val="002060"/>
              </a:solidFill>
              <a:latin typeface="Times New Roman" panose="02020603050405020304" pitchFamily="18" charset="0"/>
              <a:ea typeface="Calibri"/>
              <a:cs typeface="Times New Roman" panose="02020603050405020304" pitchFamily="18" charset="0"/>
            </a:endParaRPr>
          </a:p>
          <a:p>
            <a:pPr marL="342900" marR="0" lvl="0" indent="-342900" algn="just">
              <a:lnSpc>
                <a:spcPct val="115000"/>
              </a:lnSpc>
              <a:spcBef>
                <a:spcPts val="0"/>
              </a:spcBef>
              <a:spcAft>
                <a:spcPts val="0"/>
              </a:spcAft>
              <a:buFont typeface="Symbol"/>
              <a:buChar char=""/>
            </a:pPr>
            <a:r>
              <a:rPr lang="mn-MN" b="1" dirty="0" smtClean="0">
                <a:solidFill>
                  <a:srgbClr val="002060"/>
                </a:solidFill>
                <a:latin typeface="Times New Roman" panose="02020603050405020304" pitchFamily="18" charset="0"/>
                <a:ea typeface="Calibri"/>
                <a:cs typeface="Times New Roman" panose="02020603050405020304" pitchFamily="18" charset="0"/>
              </a:rPr>
              <a:t>Хурлын </a:t>
            </a:r>
            <a:r>
              <a:rPr lang="mn-MN" b="1" dirty="0">
                <a:solidFill>
                  <a:srgbClr val="002060"/>
                </a:solidFill>
                <a:latin typeface="Times New Roman" panose="02020603050405020304" pitchFamily="18" charset="0"/>
                <a:ea typeface="Calibri"/>
                <a:cs typeface="Times New Roman" panose="02020603050405020304" pitchFamily="18" charset="0"/>
              </a:rPr>
              <a:t>болон Тэргүүлэгчдийн тогтоолоор баталсан дүрэм, журам, төсөв, төлөвлөгөө, хөтөлбөр, шилжүүлсэн эрх мэдэл</a:t>
            </a:r>
            <a:endParaRPr lang="en-US" b="1" dirty="0">
              <a:solidFill>
                <a:srgbClr val="002060"/>
              </a:solidFill>
              <a:latin typeface="Times New Roman" panose="02020603050405020304" pitchFamily="18" charset="0"/>
              <a:ea typeface="Calibri"/>
              <a:cs typeface="Times New Roman" panose="02020603050405020304" pitchFamily="18" charset="0"/>
            </a:endParaRPr>
          </a:p>
          <a:p>
            <a:pPr marL="342900" marR="0" lvl="0" indent="-342900" algn="just">
              <a:lnSpc>
                <a:spcPct val="115000"/>
              </a:lnSpc>
              <a:spcBef>
                <a:spcPts val="0"/>
              </a:spcBef>
              <a:spcAft>
                <a:spcPts val="0"/>
              </a:spcAft>
              <a:buFont typeface="Symbol"/>
              <a:buChar char=""/>
            </a:pPr>
            <a:r>
              <a:rPr lang="mn-MN" b="1" dirty="0">
                <a:solidFill>
                  <a:srgbClr val="002060"/>
                </a:solidFill>
                <a:latin typeface="Times New Roman" panose="02020603050405020304" pitchFamily="18" charset="0"/>
                <a:ea typeface="Calibri"/>
                <a:cs typeface="Times New Roman" panose="02020603050405020304" pitchFamily="18" charset="0"/>
              </a:rPr>
              <a:t>Засаг дарга болон холбогдох байгууллага, албан тушаалтанд өгсөн албан даалгавар, зөвлөмж, чиглэл, заавар</a:t>
            </a:r>
            <a:endParaRPr lang="en-US" b="1" dirty="0">
              <a:solidFill>
                <a:srgbClr val="002060"/>
              </a:solidFill>
              <a:latin typeface="Times New Roman" panose="02020603050405020304" pitchFamily="18" charset="0"/>
              <a:ea typeface="Calibri"/>
              <a:cs typeface="Times New Roman" panose="02020603050405020304" pitchFamily="18" charset="0"/>
            </a:endParaRPr>
          </a:p>
          <a:p>
            <a:pPr marL="342900" marR="0" lvl="0" indent="-342900" algn="just">
              <a:lnSpc>
                <a:spcPct val="115000"/>
              </a:lnSpc>
              <a:spcBef>
                <a:spcPts val="0"/>
              </a:spcBef>
              <a:spcAft>
                <a:spcPts val="0"/>
              </a:spcAft>
              <a:buFont typeface="Symbol"/>
              <a:buChar char=""/>
            </a:pPr>
            <a:r>
              <a:rPr lang="mn-MN" b="1" dirty="0">
                <a:solidFill>
                  <a:srgbClr val="002060"/>
                </a:solidFill>
                <a:latin typeface="Times New Roman" panose="02020603050405020304" pitchFamily="18" charset="0"/>
                <a:ea typeface="Calibri"/>
                <a:cs typeface="Times New Roman" panose="02020603050405020304" pitchFamily="18" charset="0"/>
              </a:rPr>
              <a:t>Мөн нутаг дэвсгэрийнхээ </a:t>
            </a:r>
            <a:r>
              <a:rPr lang="mn-MN" b="1" dirty="0">
                <a:solidFill>
                  <a:srgbClr val="002060"/>
                </a:solidFill>
                <a:latin typeface="Times New Roman" panose="02020603050405020304" pitchFamily="18" charset="0"/>
                <a:ea typeface="Calibri"/>
                <a:cs typeface="Times New Roman" panose="02020603050405020304" pitchFamily="18" charset="0"/>
              </a:rPr>
              <a:t>и</a:t>
            </a:r>
            <a:r>
              <a:rPr lang="mn-MN" b="1" dirty="0" smtClean="0">
                <a:solidFill>
                  <a:srgbClr val="002060"/>
                </a:solidFill>
                <a:latin typeface="Times New Roman" panose="02020603050405020304" pitchFamily="18" charset="0"/>
                <a:ea typeface="Calibri"/>
                <a:cs typeface="Times New Roman" panose="02020603050405020304" pitchFamily="18" charset="0"/>
              </a:rPr>
              <a:t>ргэдэд </a:t>
            </a:r>
            <a:r>
              <a:rPr lang="mn-MN" b="1" dirty="0">
                <a:solidFill>
                  <a:srgbClr val="002060"/>
                </a:solidFill>
                <a:latin typeface="Times New Roman" panose="02020603050405020304" pitchFamily="18" charset="0"/>
                <a:ea typeface="Calibri"/>
                <a:cs typeface="Times New Roman" panose="02020603050405020304" pitchFamily="18" charset="0"/>
              </a:rPr>
              <a:t>хандаж гаргасан илгээлт, уриалга, хүсэлт</a:t>
            </a:r>
            <a:endParaRPr lang="en-US" b="1" dirty="0">
              <a:solidFill>
                <a:srgbClr val="002060"/>
              </a:solidFill>
              <a:latin typeface="Times New Roman" panose="02020603050405020304" pitchFamily="18" charset="0"/>
              <a:ea typeface="Calibri"/>
              <a:cs typeface="Times New Roman" panose="02020603050405020304" pitchFamily="18" charset="0"/>
            </a:endParaRPr>
          </a:p>
          <a:p>
            <a:pPr marL="342900" marR="0" lvl="0" indent="-342900" algn="just">
              <a:lnSpc>
                <a:spcPct val="115000"/>
              </a:lnSpc>
              <a:spcBef>
                <a:spcPts val="0"/>
              </a:spcBef>
              <a:spcAft>
                <a:spcPts val="1000"/>
              </a:spcAft>
              <a:buFont typeface="Symbol"/>
              <a:buChar char=""/>
            </a:pPr>
            <a:r>
              <a:rPr lang="mn-MN" b="1" dirty="0">
                <a:solidFill>
                  <a:srgbClr val="002060"/>
                </a:solidFill>
                <a:latin typeface="Times New Roman" panose="02020603050405020304" pitchFamily="18" charset="0"/>
                <a:ea typeface="Calibri"/>
                <a:cs typeface="Times New Roman" panose="02020603050405020304" pitchFamily="18" charset="0"/>
              </a:rPr>
              <a:t>Бусад этгээдтэй тухайн Хурлыг болон нутаг дэвсгэрийн нэгжийг төлөөлөн байгуулсан гэрээ, хэлэлцээр</a:t>
            </a:r>
            <a:endParaRPr lang="en-US" b="1" dirty="0">
              <a:solidFill>
                <a:srgbClr val="002060"/>
              </a:solidFill>
              <a:effectLst/>
              <a:latin typeface="Times New Roman" panose="02020603050405020304" pitchFamily="18" charset="0"/>
              <a:ea typeface="Calibri"/>
              <a:cs typeface="Times New Roman" panose="02020603050405020304" pitchFamily="18" charset="0"/>
            </a:endParaRPr>
          </a:p>
        </p:txBody>
      </p:sp>
    </p:spTree>
    <p:extLst>
      <p:ext uri="{BB962C8B-B14F-4D97-AF65-F5344CB8AC3E}">
        <p14:creationId xmlns:p14="http://schemas.microsoft.com/office/powerpoint/2010/main" val="370060757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1000" y="1143000"/>
            <a:ext cx="8610600" cy="4680256"/>
          </a:xfrm>
          <a:prstGeom prst="rect">
            <a:avLst/>
          </a:prstGeom>
        </p:spPr>
        <p:txBody>
          <a:bodyPr wrap="square">
            <a:spAutoFit/>
          </a:bodyPr>
          <a:lstStyle/>
          <a:p>
            <a:pPr algn="just">
              <a:lnSpc>
                <a:spcPct val="115000"/>
              </a:lnSpc>
              <a:spcAft>
                <a:spcPts val="1000"/>
              </a:spcAft>
            </a:pPr>
            <a:r>
              <a:rPr lang="mn-MN" b="1" dirty="0">
                <a:solidFill>
                  <a:srgbClr val="002060"/>
                </a:solidFill>
                <a:latin typeface="Times New Roman" panose="02020603050405020304" pitchFamily="18" charset="0"/>
                <a:ea typeface="Calibri"/>
                <a:cs typeface="Times New Roman" panose="02020603050405020304" pitchFamily="18" charset="0"/>
              </a:rPr>
              <a:t>ИТХ-с /ИНХ/ шийдвэр гаргахын тулд тодорхой шаардлагуудыг хангасан байх ёстой. Үүнд:</a:t>
            </a:r>
            <a:endParaRPr lang="en-US" b="1" dirty="0">
              <a:solidFill>
                <a:srgbClr val="002060"/>
              </a:solidFill>
              <a:latin typeface="Times New Roman" panose="02020603050405020304" pitchFamily="18" charset="0"/>
              <a:ea typeface="Calibri"/>
              <a:cs typeface="Times New Roman" panose="02020603050405020304" pitchFamily="18" charset="0"/>
            </a:endParaRPr>
          </a:p>
          <a:p>
            <a:pPr marL="342900" marR="0" lvl="0" indent="-342900" algn="just">
              <a:lnSpc>
                <a:spcPct val="115000"/>
              </a:lnSpc>
              <a:spcBef>
                <a:spcPts val="0"/>
              </a:spcBef>
              <a:spcAft>
                <a:spcPts val="0"/>
              </a:spcAft>
              <a:buFont typeface="Symbol"/>
              <a:buChar char=""/>
            </a:pPr>
            <a:r>
              <a:rPr lang="mn-MN" b="1" dirty="0">
                <a:solidFill>
                  <a:srgbClr val="002060"/>
                </a:solidFill>
                <a:latin typeface="Times New Roman" panose="02020603050405020304" pitchFamily="18" charset="0"/>
                <a:ea typeface="Calibri"/>
                <a:cs typeface="Times New Roman" panose="02020603050405020304" pitchFamily="18" charset="0"/>
              </a:rPr>
              <a:t>Мөрдөгдөж байгаа хууль, тогтоомжид нийцсэн, түүний хүрээнд байх</a:t>
            </a:r>
            <a:endParaRPr lang="en-US" b="1" dirty="0">
              <a:solidFill>
                <a:srgbClr val="002060"/>
              </a:solidFill>
              <a:latin typeface="Times New Roman" panose="02020603050405020304" pitchFamily="18" charset="0"/>
              <a:ea typeface="Calibri"/>
              <a:cs typeface="Times New Roman" panose="02020603050405020304" pitchFamily="18" charset="0"/>
            </a:endParaRPr>
          </a:p>
          <a:p>
            <a:pPr marL="342900" marR="0" lvl="0" indent="-342900" algn="just">
              <a:lnSpc>
                <a:spcPct val="115000"/>
              </a:lnSpc>
              <a:spcBef>
                <a:spcPts val="0"/>
              </a:spcBef>
              <a:spcAft>
                <a:spcPts val="0"/>
              </a:spcAft>
              <a:buFont typeface="Symbol"/>
              <a:buChar char=""/>
            </a:pPr>
            <a:r>
              <a:rPr lang="mn-MN" b="1" dirty="0">
                <a:solidFill>
                  <a:srgbClr val="002060"/>
                </a:solidFill>
                <a:latin typeface="Times New Roman" panose="02020603050405020304" pitchFamily="18" charset="0"/>
                <a:ea typeface="Calibri"/>
                <a:cs typeface="Times New Roman" panose="02020603050405020304" pitchFamily="18" charset="0"/>
              </a:rPr>
              <a:t>Тухайн нутаг дэвсгэрийн ард иргэдийн ашиг сонирхолд нийцсэн байх</a:t>
            </a:r>
            <a:endParaRPr lang="en-US" b="1" dirty="0">
              <a:solidFill>
                <a:srgbClr val="002060"/>
              </a:solidFill>
              <a:latin typeface="Times New Roman" panose="02020603050405020304" pitchFamily="18" charset="0"/>
              <a:ea typeface="Calibri"/>
              <a:cs typeface="Times New Roman" panose="02020603050405020304" pitchFamily="18" charset="0"/>
            </a:endParaRPr>
          </a:p>
          <a:p>
            <a:pPr marL="342900" marR="0" lvl="0" indent="-342900" algn="just">
              <a:lnSpc>
                <a:spcPct val="115000"/>
              </a:lnSpc>
              <a:spcBef>
                <a:spcPts val="0"/>
              </a:spcBef>
              <a:spcAft>
                <a:spcPts val="0"/>
              </a:spcAft>
              <a:buFont typeface="Symbol"/>
              <a:buChar char=""/>
            </a:pPr>
            <a:r>
              <a:rPr lang="mn-MN" b="1" dirty="0">
                <a:solidFill>
                  <a:srgbClr val="002060"/>
                </a:solidFill>
                <a:latin typeface="Times New Roman" panose="02020603050405020304" pitchFamily="18" charset="0"/>
                <a:ea typeface="Calibri"/>
                <a:cs typeface="Times New Roman" panose="02020603050405020304" pitchFamily="18" charset="0"/>
              </a:rPr>
              <a:t>Биелэгдэх </a:t>
            </a:r>
            <a:r>
              <a:rPr lang="mn-MN" b="1" dirty="0" smtClean="0">
                <a:solidFill>
                  <a:srgbClr val="002060"/>
                </a:solidFill>
                <a:latin typeface="Times New Roman" panose="02020603050405020304" pitchFamily="18" charset="0"/>
                <a:ea typeface="Calibri"/>
                <a:cs typeface="Times New Roman" panose="02020603050405020304" pitchFamily="18" charset="0"/>
              </a:rPr>
              <a:t> Үндэслэлтэй </a:t>
            </a:r>
            <a:r>
              <a:rPr lang="mn-MN" b="1" dirty="0">
                <a:solidFill>
                  <a:srgbClr val="002060"/>
                </a:solidFill>
                <a:latin typeface="Times New Roman" panose="02020603050405020304" pitchFamily="18" charset="0"/>
                <a:ea typeface="Calibri"/>
                <a:cs typeface="Times New Roman" panose="02020603050405020304" pitchFamily="18" charset="0"/>
              </a:rPr>
              <a:t>байх</a:t>
            </a:r>
            <a:endParaRPr lang="en-US" b="1" dirty="0">
              <a:solidFill>
                <a:srgbClr val="002060"/>
              </a:solidFill>
              <a:latin typeface="Times New Roman" panose="02020603050405020304" pitchFamily="18" charset="0"/>
              <a:ea typeface="Calibri"/>
              <a:cs typeface="Times New Roman" panose="02020603050405020304" pitchFamily="18" charset="0"/>
            </a:endParaRPr>
          </a:p>
          <a:p>
            <a:pPr marL="342900" marR="0" lvl="0" indent="-342900" algn="just">
              <a:lnSpc>
                <a:spcPct val="115000"/>
              </a:lnSpc>
              <a:spcBef>
                <a:spcPts val="0"/>
              </a:spcBef>
              <a:spcAft>
                <a:spcPts val="0"/>
              </a:spcAft>
              <a:buFont typeface="Symbol"/>
              <a:buChar char=""/>
            </a:pPr>
            <a:r>
              <a:rPr lang="mn-MN" b="1" dirty="0">
                <a:solidFill>
                  <a:srgbClr val="002060"/>
                </a:solidFill>
                <a:latin typeface="Times New Roman" panose="02020603050405020304" pitchFamily="18" charset="0"/>
                <a:ea typeface="Calibri"/>
                <a:cs typeface="Times New Roman" panose="02020603050405020304" pitchFamily="18" charset="0"/>
              </a:rPr>
              <a:t>Батлагдсан </a:t>
            </a:r>
            <a:r>
              <a:rPr lang="mn-MN" b="1" dirty="0" smtClean="0">
                <a:solidFill>
                  <a:srgbClr val="002060"/>
                </a:solidFill>
                <a:latin typeface="Times New Roman" panose="02020603050405020304" pitchFamily="18" charset="0"/>
                <a:ea typeface="Calibri"/>
                <a:cs typeface="Times New Roman" panose="02020603050405020304" pitchFamily="18" charset="0"/>
              </a:rPr>
              <a:t>    ТӨсвийн </a:t>
            </a:r>
            <a:r>
              <a:rPr lang="mn-MN" b="1" dirty="0">
                <a:solidFill>
                  <a:srgbClr val="002060"/>
                </a:solidFill>
                <a:latin typeface="Times New Roman" panose="02020603050405020304" pitchFamily="18" charset="0"/>
                <a:ea typeface="Calibri"/>
                <a:cs typeface="Times New Roman" panose="02020603050405020304" pitchFamily="18" charset="0"/>
              </a:rPr>
              <a:t>хүрээнд байх</a:t>
            </a:r>
            <a:endParaRPr lang="en-US" b="1" dirty="0">
              <a:solidFill>
                <a:srgbClr val="002060"/>
              </a:solidFill>
              <a:latin typeface="Times New Roman" panose="02020603050405020304" pitchFamily="18" charset="0"/>
              <a:ea typeface="Calibri"/>
              <a:cs typeface="Times New Roman" panose="02020603050405020304" pitchFamily="18" charset="0"/>
            </a:endParaRPr>
          </a:p>
          <a:p>
            <a:pPr marL="342900" marR="0" lvl="0" indent="-342900" algn="just">
              <a:lnSpc>
                <a:spcPct val="115000"/>
              </a:lnSpc>
              <a:spcBef>
                <a:spcPts val="0"/>
              </a:spcBef>
              <a:spcAft>
                <a:spcPts val="0"/>
              </a:spcAft>
              <a:buFont typeface="Symbol"/>
              <a:buChar char=""/>
            </a:pPr>
            <a:r>
              <a:rPr lang="mn-MN" b="1" dirty="0">
                <a:solidFill>
                  <a:srgbClr val="002060"/>
                </a:solidFill>
                <a:latin typeface="Times New Roman" panose="02020603050405020304" pitchFamily="18" charset="0"/>
                <a:ea typeface="Calibri"/>
                <a:cs typeface="Times New Roman" panose="02020603050405020304" pitchFamily="18" charset="0"/>
              </a:rPr>
              <a:t>Шинжлэх </a:t>
            </a:r>
            <a:r>
              <a:rPr lang="mn-MN" b="1" dirty="0" smtClean="0">
                <a:solidFill>
                  <a:srgbClr val="002060"/>
                </a:solidFill>
                <a:latin typeface="Times New Roman" panose="02020603050405020304" pitchFamily="18" charset="0"/>
                <a:ea typeface="Calibri"/>
                <a:cs typeface="Times New Roman" panose="02020603050405020304" pitchFamily="18" charset="0"/>
              </a:rPr>
              <a:t> ухааны  Үндэслэлтэй </a:t>
            </a:r>
            <a:r>
              <a:rPr lang="mn-MN" b="1" dirty="0">
                <a:solidFill>
                  <a:srgbClr val="002060"/>
                </a:solidFill>
                <a:latin typeface="Times New Roman" panose="02020603050405020304" pitchFamily="18" charset="0"/>
                <a:ea typeface="Calibri"/>
                <a:cs typeface="Times New Roman" panose="02020603050405020304" pitchFamily="18" charset="0"/>
              </a:rPr>
              <a:t>боловсруулсан байх</a:t>
            </a:r>
            <a:endParaRPr lang="en-US" b="1" dirty="0">
              <a:solidFill>
                <a:srgbClr val="002060"/>
              </a:solidFill>
              <a:latin typeface="Times New Roman" panose="02020603050405020304" pitchFamily="18" charset="0"/>
              <a:ea typeface="Calibri"/>
              <a:cs typeface="Times New Roman" panose="02020603050405020304" pitchFamily="18" charset="0"/>
            </a:endParaRPr>
          </a:p>
          <a:p>
            <a:pPr marL="342900" marR="0" lvl="0" indent="-342900" algn="just">
              <a:lnSpc>
                <a:spcPct val="115000"/>
              </a:lnSpc>
              <a:spcBef>
                <a:spcPts val="0"/>
              </a:spcBef>
              <a:spcAft>
                <a:spcPts val="0"/>
              </a:spcAft>
              <a:buFont typeface="Symbol"/>
              <a:buChar char=""/>
            </a:pPr>
            <a:r>
              <a:rPr lang="mn-MN" b="1" dirty="0">
                <a:solidFill>
                  <a:srgbClr val="002060"/>
                </a:solidFill>
                <a:latin typeface="Times New Roman" panose="02020603050405020304" pitchFamily="18" charset="0"/>
                <a:ea typeface="Calibri"/>
                <a:cs typeface="Times New Roman" panose="02020603050405020304" pitchFamily="18" charset="0"/>
              </a:rPr>
              <a:t>Шаардлагатай тохиолдолд холбогдох байгууллага, иргэдийн саналыг авсан байх</a:t>
            </a:r>
            <a:endParaRPr lang="en-US" b="1" dirty="0">
              <a:solidFill>
                <a:srgbClr val="002060"/>
              </a:solidFill>
              <a:latin typeface="Times New Roman" panose="02020603050405020304" pitchFamily="18" charset="0"/>
              <a:ea typeface="Calibri"/>
              <a:cs typeface="Times New Roman" panose="02020603050405020304" pitchFamily="18" charset="0"/>
            </a:endParaRPr>
          </a:p>
          <a:p>
            <a:pPr marL="342900" marR="0" lvl="0" indent="-342900" algn="just">
              <a:lnSpc>
                <a:spcPct val="115000"/>
              </a:lnSpc>
              <a:spcBef>
                <a:spcPts val="0"/>
              </a:spcBef>
              <a:spcAft>
                <a:spcPts val="0"/>
              </a:spcAft>
              <a:buFont typeface="Symbol"/>
              <a:buChar char=""/>
            </a:pPr>
            <a:r>
              <a:rPr lang="mn-MN" b="1" dirty="0">
                <a:solidFill>
                  <a:srgbClr val="002060"/>
                </a:solidFill>
                <a:latin typeface="Times New Roman" panose="02020603050405020304" pitchFamily="18" charset="0"/>
                <a:ea typeface="Calibri"/>
                <a:cs typeface="Times New Roman" panose="02020603050405020304" pitchFamily="18" charset="0"/>
              </a:rPr>
              <a:t>Мөрдөгдөж эхлэх </a:t>
            </a:r>
            <a:r>
              <a:rPr lang="mn-MN" b="1" dirty="0" smtClean="0">
                <a:solidFill>
                  <a:srgbClr val="002060"/>
                </a:solidFill>
                <a:latin typeface="Times New Roman" panose="02020603050405020304" pitchFamily="18" charset="0"/>
                <a:ea typeface="Calibri"/>
                <a:cs typeface="Times New Roman" panose="02020603050405020304" pitchFamily="18" charset="0"/>
              </a:rPr>
              <a:t> болон  дуусах  хугацааг  тодорхой  заасан </a:t>
            </a:r>
            <a:r>
              <a:rPr lang="mn-MN" b="1" dirty="0">
                <a:solidFill>
                  <a:srgbClr val="002060"/>
                </a:solidFill>
                <a:latin typeface="Times New Roman" panose="02020603050405020304" pitchFamily="18" charset="0"/>
                <a:ea typeface="Calibri"/>
                <a:cs typeface="Times New Roman" panose="02020603050405020304" pitchFamily="18" charset="0"/>
              </a:rPr>
              <a:t>байх</a:t>
            </a:r>
            <a:endParaRPr lang="en-US" b="1" dirty="0">
              <a:solidFill>
                <a:srgbClr val="002060"/>
              </a:solidFill>
              <a:latin typeface="Times New Roman" panose="02020603050405020304" pitchFamily="18" charset="0"/>
              <a:ea typeface="Calibri"/>
              <a:cs typeface="Times New Roman" panose="02020603050405020304" pitchFamily="18" charset="0"/>
            </a:endParaRPr>
          </a:p>
          <a:p>
            <a:pPr marL="342900" marR="0" lvl="0" indent="-342900" algn="just">
              <a:lnSpc>
                <a:spcPct val="115000"/>
              </a:lnSpc>
              <a:spcBef>
                <a:spcPts val="0"/>
              </a:spcBef>
              <a:spcAft>
                <a:spcPts val="1000"/>
              </a:spcAft>
              <a:buFont typeface="Symbol"/>
              <a:buChar char=""/>
            </a:pPr>
            <a:r>
              <a:rPr lang="mn-MN" b="1" dirty="0">
                <a:solidFill>
                  <a:srgbClr val="002060"/>
                </a:solidFill>
                <a:latin typeface="Times New Roman" panose="02020603050405020304" pitchFamily="18" charset="0"/>
                <a:ea typeface="Calibri"/>
                <a:cs typeface="Times New Roman" panose="02020603050405020304" pitchFamily="18" charset="0"/>
              </a:rPr>
              <a:t>Шийдвэрийг гаргахдаа үг үсэг, найруулгын </a:t>
            </a:r>
            <a:r>
              <a:rPr lang="mn-MN" b="1" dirty="0" smtClean="0">
                <a:solidFill>
                  <a:srgbClr val="002060"/>
                </a:solidFill>
                <a:latin typeface="Times New Roman" panose="02020603050405020304" pitchFamily="18" charset="0"/>
                <a:ea typeface="Calibri"/>
                <a:cs typeface="Times New Roman" panose="02020603050405020304" pitchFamily="18" charset="0"/>
              </a:rPr>
              <a:t>алдаагүй, </a:t>
            </a:r>
            <a:r>
              <a:rPr lang="mn-MN" b="1" dirty="0">
                <a:solidFill>
                  <a:srgbClr val="002060"/>
                </a:solidFill>
                <a:latin typeface="Times New Roman" panose="02020603050405020304" pitchFamily="18" charset="0"/>
                <a:ea typeface="Calibri"/>
                <a:cs typeface="Times New Roman" panose="02020603050405020304" pitchFamily="18" charset="0"/>
              </a:rPr>
              <a:t>ойлгомжтой хэлбэрээр томъёолсон байх, архив, бичиг хэргийн стандарт, нормыг хангасан байх зэрэг шаардлагуудыг хангасан байх ёстой</a:t>
            </a:r>
            <a:endParaRPr lang="en-US" b="1" dirty="0">
              <a:solidFill>
                <a:srgbClr val="002060"/>
              </a:solidFill>
              <a:effectLst/>
              <a:latin typeface="Times New Roman" panose="02020603050405020304" pitchFamily="18" charset="0"/>
              <a:ea typeface="Calibri"/>
              <a:cs typeface="Times New Roman" panose="02020603050405020304" pitchFamily="18" charset="0"/>
            </a:endParaRPr>
          </a:p>
        </p:txBody>
      </p:sp>
    </p:spTree>
    <p:extLst>
      <p:ext uri="{BB962C8B-B14F-4D97-AF65-F5344CB8AC3E}">
        <p14:creationId xmlns:p14="http://schemas.microsoft.com/office/powerpoint/2010/main" val="3065406442"/>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2915</TotalTime>
  <Words>2520</Words>
  <Application>Microsoft Office PowerPoint</Application>
  <PresentationFormat>On-screen Show (4:3)</PresentationFormat>
  <Paragraphs>145</Paragraphs>
  <Slides>30</Slides>
  <Notes>2</Notes>
  <HiddenSlides>0</HiddenSlides>
  <MMClips>0</MMClips>
  <ScaleCrop>false</ScaleCrop>
  <HeadingPairs>
    <vt:vector size="4" baseType="variant">
      <vt:variant>
        <vt:lpstr>Theme</vt:lpstr>
      </vt:variant>
      <vt:variant>
        <vt:i4>1</vt:i4>
      </vt:variant>
      <vt:variant>
        <vt:lpstr>Slide Titles</vt:lpstr>
      </vt:variant>
      <vt:variant>
        <vt:i4>30</vt:i4>
      </vt:variant>
    </vt:vector>
  </HeadingPairs>
  <TitlesOfParts>
    <vt:vector size="31" baseType="lpstr">
      <vt:lpstr>Concourse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Administrator</dc:creator>
  <cp:lastModifiedBy>Boldbaatar</cp:lastModifiedBy>
  <cp:revision>203</cp:revision>
  <dcterms:created xsi:type="dcterms:W3CDTF">2006-08-16T00:00:00Z</dcterms:created>
  <dcterms:modified xsi:type="dcterms:W3CDTF">2017-10-23T02:35:17Z</dcterms:modified>
</cp:coreProperties>
</file>